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notesMasterIdLst>
    <p:notesMasterId r:id="rId73"/>
  </p:notesMasterIdLst>
  <p:handoutMasterIdLst>
    <p:handoutMasterId r:id="rId74"/>
  </p:handoutMasterIdLst>
  <p:sldIdLst>
    <p:sldId id="500" r:id="rId2"/>
    <p:sldId id="506" r:id="rId3"/>
    <p:sldId id="439" r:id="rId4"/>
    <p:sldId id="502" r:id="rId5"/>
    <p:sldId id="503" r:id="rId6"/>
    <p:sldId id="501" r:id="rId7"/>
    <p:sldId id="440" r:id="rId8"/>
    <p:sldId id="468" r:id="rId9"/>
    <p:sldId id="467" r:id="rId10"/>
    <p:sldId id="469" r:id="rId11"/>
    <p:sldId id="462" r:id="rId12"/>
    <p:sldId id="465" r:id="rId13"/>
    <p:sldId id="477" r:id="rId14"/>
    <p:sldId id="478" r:id="rId15"/>
    <p:sldId id="479" r:id="rId16"/>
    <p:sldId id="480" r:id="rId17"/>
    <p:sldId id="470" r:id="rId18"/>
    <p:sldId id="481" r:id="rId19"/>
    <p:sldId id="482" r:id="rId20"/>
    <p:sldId id="483" r:id="rId21"/>
    <p:sldId id="484" r:id="rId22"/>
    <p:sldId id="466" r:id="rId23"/>
    <p:sldId id="471" r:id="rId24"/>
    <p:sldId id="463" r:id="rId25"/>
    <p:sldId id="445" r:id="rId26"/>
    <p:sldId id="475" r:id="rId27"/>
    <p:sldId id="472" r:id="rId28"/>
    <p:sldId id="473" r:id="rId29"/>
    <p:sldId id="474" r:id="rId30"/>
    <p:sldId id="456" r:id="rId31"/>
    <p:sldId id="457" r:id="rId32"/>
    <p:sldId id="458" r:id="rId33"/>
    <p:sldId id="486" r:id="rId34"/>
    <p:sldId id="459" r:id="rId35"/>
    <p:sldId id="460" r:id="rId36"/>
    <p:sldId id="488" r:id="rId37"/>
    <p:sldId id="489" r:id="rId38"/>
    <p:sldId id="490" r:id="rId39"/>
    <p:sldId id="487" r:id="rId40"/>
    <p:sldId id="485" r:id="rId41"/>
    <p:sldId id="491" r:id="rId42"/>
    <p:sldId id="492" r:id="rId43"/>
    <p:sldId id="476" r:id="rId44"/>
    <p:sldId id="442" r:id="rId45"/>
    <p:sldId id="495" r:id="rId46"/>
    <p:sldId id="496" r:id="rId47"/>
    <p:sldId id="497" r:id="rId48"/>
    <p:sldId id="498" r:id="rId49"/>
    <p:sldId id="499" r:id="rId50"/>
    <p:sldId id="446" r:id="rId51"/>
    <p:sldId id="443" r:id="rId52"/>
    <p:sldId id="447" r:id="rId53"/>
    <p:sldId id="448" r:id="rId54"/>
    <p:sldId id="450" r:id="rId55"/>
    <p:sldId id="449" r:id="rId56"/>
    <p:sldId id="451" r:id="rId57"/>
    <p:sldId id="453" r:id="rId58"/>
    <p:sldId id="452" r:id="rId59"/>
    <p:sldId id="454" r:id="rId60"/>
    <p:sldId id="493" r:id="rId61"/>
    <p:sldId id="444" r:id="rId62"/>
    <p:sldId id="455" r:id="rId63"/>
    <p:sldId id="504" r:id="rId64"/>
    <p:sldId id="505" r:id="rId65"/>
    <p:sldId id="511" r:id="rId66"/>
    <p:sldId id="510" r:id="rId67"/>
    <p:sldId id="508" r:id="rId68"/>
    <p:sldId id="507" r:id="rId69"/>
    <p:sldId id="512" r:id="rId70"/>
    <p:sldId id="513" r:id="rId71"/>
    <p:sldId id="514" r:id="rId7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presentation" id="{DACC9F6D-4555-EC4D-8EF5-BC43604DC2ED}">
          <p14:sldIdLst>
            <p14:sldId id="500"/>
            <p14:sldId id="506"/>
            <p14:sldId id="439"/>
            <p14:sldId id="502"/>
            <p14:sldId id="503"/>
            <p14:sldId id="501"/>
            <p14:sldId id="440"/>
            <p14:sldId id="468"/>
            <p14:sldId id="467"/>
            <p14:sldId id="469"/>
            <p14:sldId id="462"/>
            <p14:sldId id="465"/>
            <p14:sldId id="477"/>
            <p14:sldId id="478"/>
            <p14:sldId id="479"/>
            <p14:sldId id="480"/>
            <p14:sldId id="470"/>
            <p14:sldId id="481"/>
            <p14:sldId id="482"/>
            <p14:sldId id="483"/>
            <p14:sldId id="484"/>
            <p14:sldId id="466"/>
            <p14:sldId id="471"/>
            <p14:sldId id="463"/>
            <p14:sldId id="445"/>
            <p14:sldId id="475"/>
            <p14:sldId id="472"/>
            <p14:sldId id="473"/>
            <p14:sldId id="474"/>
            <p14:sldId id="456"/>
            <p14:sldId id="457"/>
            <p14:sldId id="458"/>
            <p14:sldId id="486"/>
            <p14:sldId id="459"/>
            <p14:sldId id="460"/>
            <p14:sldId id="488"/>
            <p14:sldId id="489"/>
            <p14:sldId id="490"/>
            <p14:sldId id="487"/>
            <p14:sldId id="485"/>
            <p14:sldId id="491"/>
            <p14:sldId id="492"/>
            <p14:sldId id="476"/>
            <p14:sldId id="442"/>
            <p14:sldId id="495"/>
            <p14:sldId id="496"/>
            <p14:sldId id="497"/>
            <p14:sldId id="498"/>
            <p14:sldId id="499"/>
            <p14:sldId id="446"/>
            <p14:sldId id="443"/>
            <p14:sldId id="447"/>
            <p14:sldId id="448"/>
            <p14:sldId id="450"/>
            <p14:sldId id="449"/>
            <p14:sldId id="451"/>
            <p14:sldId id="453"/>
            <p14:sldId id="452"/>
            <p14:sldId id="454"/>
            <p14:sldId id="493"/>
            <p14:sldId id="444"/>
            <p14:sldId id="455"/>
            <p14:sldId id="504"/>
            <p14:sldId id="505"/>
            <p14:sldId id="511"/>
            <p14:sldId id="510"/>
            <p14:sldId id="508"/>
            <p14:sldId id="507"/>
            <p14:sldId id="512"/>
            <p14:sldId id="513"/>
            <p14:sldId id="51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E"/>
    <a:srgbClr val="00EE00"/>
    <a:srgbClr val="DFDFDF"/>
    <a:srgbClr val="002D9C"/>
    <a:srgbClr val="054ADA"/>
    <a:srgbClr val="3D3D3D"/>
    <a:srgbClr val="E0E0E0"/>
    <a:srgbClr val="323232"/>
    <a:srgbClr val="FFFFFF"/>
    <a:srgbClr val="A6C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57"/>
    <p:restoredTop sz="96327"/>
  </p:normalViewPr>
  <p:slideViewPr>
    <p:cSldViewPr snapToGrid="0" snapToObjects="1">
      <p:cViewPr>
        <p:scale>
          <a:sx n="129" d="100"/>
          <a:sy n="129" d="100"/>
        </p:scale>
        <p:origin x="1024" y="7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7"/>
            <a:ext cx="4142232" cy="477489"/>
          </a:xfrm>
        </p:spPr>
        <p:txBody>
          <a:bodyPr/>
          <a:lstStyle>
            <a:lvl1pPr>
              <a:lnSpc>
                <a:spcPct val="90000"/>
              </a:lnSpc>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192390BF-0846-3847-8BDF-9018AF0857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26754"/>
            <a:ext cx="1308100" cy="12700"/>
          </a:xfrm>
          <a:prstGeom prst="rect">
            <a:avLst/>
          </a:prstGeom>
        </p:spPr>
      </p:pic>
    </p:spTree>
    <p:extLst>
      <p:ext uri="{BB962C8B-B14F-4D97-AF65-F5344CB8AC3E}">
        <p14:creationId xmlns:p14="http://schemas.microsoft.com/office/powerpoint/2010/main" val="359527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lue (1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9"/>
            <a:ext cx="4325969" cy="477488"/>
          </a:xfrm>
        </p:spPr>
        <p:txBody>
          <a:bodyPr/>
          <a:lstStyle>
            <a:lvl1pPr>
              <a:lnSpc>
                <a:spcPct val="90000"/>
              </a:lnSpc>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lvl1pPr>
              <a:defRPr>
                <a:solidFill>
                  <a:schemeClr val="bg1"/>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lvl1pPr>
              <a:defRPr>
                <a:solidFill>
                  <a:schemeClr val="bg1"/>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6E73ABA4-3F6A-DF45-B292-922D1538BF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33104"/>
            <a:ext cx="1308100" cy="12700"/>
          </a:xfrm>
          <a:prstGeom prst="rect">
            <a:avLst/>
          </a:prstGeom>
        </p:spPr>
      </p:pic>
    </p:spTree>
    <p:extLst>
      <p:ext uri="{BB962C8B-B14F-4D97-AF65-F5344CB8AC3E}">
        <p14:creationId xmlns:p14="http://schemas.microsoft.com/office/powerpoint/2010/main" val="243163199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7"/>
            <a:ext cx="4861751" cy="821183"/>
          </a:xfrm>
        </p:spPr>
        <p:txBody>
          <a:bodyPr/>
          <a:lstStyle>
            <a:lvl1pPr>
              <a:lnSpc>
                <a:spcPct val="90000"/>
              </a:lnSpc>
              <a:defRPr/>
            </a:lvl1pPr>
          </a:lstStyle>
          <a:p>
            <a:r>
              <a:rPr lang="en-US" dirty="0"/>
              <a:t>IBM Quantum template, two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p>
            <a:r>
              <a:rPr lang="en-US" dirty="0"/>
              <a:t>Job Title</a:t>
            </a:r>
          </a:p>
        </p:txBody>
      </p:sp>
      <p:pic>
        <p:nvPicPr>
          <p:cNvPr id="11" name="Graphic 10">
            <a:extLst>
              <a:ext uri="{FF2B5EF4-FFF2-40B4-BE49-F238E27FC236}">
                <a16:creationId xmlns:a16="http://schemas.microsoft.com/office/drawing/2014/main" id="{8CE82DCC-5A91-1246-8649-F9D187676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190625"/>
            <a:ext cx="1308100" cy="12700"/>
          </a:xfrm>
          <a:prstGeom prst="rect">
            <a:avLst/>
          </a:prstGeom>
        </p:spPr>
      </p:pic>
    </p:spTree>
    <p:extLst>
      <p:ext uri="{BB962C8B-B14F-4D97-AF65-F5344CB8AC3E}">
        <p14:creationId xmlns:p14="http://schemas.microsoft.com/office/powerpoint/2010/main" val="1586927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3"/>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Blue (2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647438" cy="870395"/>
          </a:xfrm>
        </p:spPr>
        <p:txBody>
          <a:bodyPr/>
          <a:lstStyle>
            <a:lvl1pPr>
              <a:lnSpc>
                <a:spcPct val="90000"/>
              </a:lnSpc>
              <a:defRPr>
                <a:solidFill>
                  <a:schemeClr val="tx2"/>
                </a:solidFill>
              </a:defRPr>
            </a:lvl1pPr>
          </a:lstStyle>
          <a:p>
            <a:r>
              <a:rPr lang="en-US" dirty="0"/>
              <a:t>IBM Quantum template, two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A830B861-108A-704C-B60D-43C05DDFE2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1221581"/>
            <a:ext cx="1308100" cy="12700"/>
          </a:xfrm>
          <a:prstGeom prst="rect">
            <a:avLst/>
          </a:prstGeom>
        </p:spPr>
      </p:pic>
    </p:spTree>
    <p:extLst>
      <p:ext uri="{BB962C8B-B14F-4D97-AF65-F5344CB8AC3E}">
        <p14:creationId xmlns:p14="http://schemas.microsoft.com/office/powerpoint/2010/main" val="1532634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4576001" cy="1204300"/>
          </a:xfrm>
        </p:spPr>
        <p:txBody>
          <a:bodyPr/>
          <a:lstStyle>
            <a:lvl1pPr>
              <a:lnSpc>
                <a:spcPct val="90000"/>
              </a:lnSpc>
              <a:defRPr/>
            </a:lvl1pPr>
          </a:lstStyle>
          <a:p>
            <a:r>
              <a:rPr lang="en-US" dirty="0"/>
              <a:t>IBM Quantum template on white background, three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8E38B00C-A17D-7245-B7BF-1018C24B1E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573830"/>
            <a:ext cx="1308100" cy="12700"/>
          </a:xfrm>
          <a:prstGeom prst="rect">
            <a:avLst/>
          </a:prstGeom>
        </p:spPr>
      </p:pic>
    </p:spTree>
    <p:extLst>
      <p:ext uri="{BB962C8B-B14F-4D97-AF65-F5344CB8AC3E}">
        <p14:creationId xmlns:p14="http://schemas.microsoft.com/office/powerpoint/2010/main" val="1366399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Blue (3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590288" cy="1222280"/>
          </a:xfrm>
        </p:spPr>
        <p:txBody>
          <a:bodyPr/>
          <a:lstStyle>
            <a:lvl1pPr>
              <a:lnSpc>
                <a:spcPct val="90000"/>
              </a:lnSpc>
              <a:defRPr>
                <a:solidFill>
                  <a:schemeClr val="tx2"/>
                </a:solidFill>
              </a:defRPr>
            </a:lvl1pPr>
          </a:lstStyle>
          <a:p>
            <a:r>
              <a:rPr lang="en-US" dirty="0"/>
              <a:t>IBM Quantum template on blue background, three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2" name="Graphic 11">
            <a:extLst>
              <a:ext uri="{FF2B5EF4-FFF2-40B4-BE49-F238E27FC236}">
                <a16:creationId xmlns:a16="http://schemas.microsoft.com/office/drawing/2014/main" id="{14CE9A24-5E6B-9D40-8C3D-5D64CDA1EF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0822" y="1576470"/>
            <a:ext cx="1308100" cy="12700"/>
          </a:xfrm>
          <a:prstGeom prst="rect">
            <a:avLst/>
          </a:prstGeom>
        </p:spPr>
      </p:pic>
    </p:spTree>
    <p:extLst>
      <p:ext uri="{BB962C8B-B14F-4D97-AF65-F5344CB8AC3E}">
        <p14:creationId xmlns:p14="http://schemas.microsoft.com/office/powerpoint/2010/main" val="412555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Confidential – For Internal Use Only</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27" r:id="rId3"/>
    <p:sldLayoutId id="2147484028" r:id="rId4"/>
    <p:sldLayoutId id="2147484025" r:id="rId5"/>
    <p:sldLayoutId id="2147484026" r:id="rId6"/>
    <p:sldLayoutId id="2147483987" r:id="rId7"/>
    <p:sldLayoutId id="2147483986"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20" r:id="rId28"/>
    <p:sldLayoutId id="2147484008" r:id="rId29"/>
    <p:sldLayoutId id="2147484021" r:id="rId30"/>
    <p:sldLayoutId id="2147484024" r:id="rId31"/>
    <p:sldLayoutId id="2147484023" r:id="rId32"/>
    <p:sldLayoutId id="2147484010" r:id="rId33"/>
    <p:sldLayoutId id="2147484022" r:id="rId34"/>
    <p:sldLayoutId id="2147484011" r:id="rId35"/>
    <p:sldLayoutId id="2147484014" r:id="rId36"/>
    <p:sldLayoutId id="2147484012" r:id="rId37"/>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emf"/><Relationship Id="rId2" Type="http://schemas.openxmlformats.org/officeDocument/2006/relationships/image" Target="../media/image16.emf"/><Relationship Id="rId1" Type="http://schemas.openxmlformats.org/officeDocument/2006/relationships/slideLayout" Target="../slideLayouts/slideLayout1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em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9.xml"/><Relationship Id="rId5" Type="http://schemas.openxmlformats.org/officeDocument/2006/relationships/image" Target="../media/image40.emf"/><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9.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9.xml"/><Relationship Id="rId6" Type="http://schemas.openxmlformats.org/officeDocument/2006/relationships/image" Target="../media/image42.emf"/><Relationship Id="rId5" Type="http://schemas.openxmlformats.org/officeDocument/2006/relationships/image" Target="../media/image40.emf"/><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8.emf"/><Relationship Id="rId7" Type="http://schemas.openxmlformats.org/officeDocument/2006/relationships/image" Target="../media/image43.emf"/><Relationship Id="rId2" Type="http://schemas.openxmlformats.org/officeDocument/2006/relationships/image" Target="../media/image37.emf"/><Relationship Id="rId1" Type="http://schemas.openxmlformats.org/officeDocument/2006/relationships/slideLayout" Target="../slideLayouts/slideLayout19.xml"/><Relationship Id="rId6" Type="http://schemas.openxmlformats.org/officeDocument/2006/relationships/image" Target="../media/image42.emf"/><Relationship Id="rId5" Type="http://schemas.openxmlformats.org/officeDocument/2006/relationships/image" Target="../media/image40.emf"/><Relationship Id="rId4" Type="http://schemas.openxmlformats.org/officeDocument/2006/relationships/image" Target="../media/image39.emf"/></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9.xml"/><Relationship Id="rId6" Type="http://schemas.openxmlformats.org/officeDocument/2006/relationships/image" Target="../media/image44.emf"/><Relationship Id="rId5" Type="http://schemas.openxmlformats.org/officeDocument/2006/relationships/image" Target="../media/image40.emf"/><Relationship Id="rId4" Type="http://schemas.openxmlformats.org/officeDocument/2006/relationships/image" Target="../media/image39.emf"/></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9.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43.emf"/><Relationship Id="rId4" Type="http://schemas.openxmlformats.org/officeDocument/2006/relationships/image" Target="../media/image46.emf"/></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43.emf"/><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43.emf"/><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9.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emf"/><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em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emf"/><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4.emf"/><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7.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5.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0.emf"/><Relationship Id="rId7" Type="http://schemas.openxmlformats.org/officeDocument/2006/relationships/image" Target="../media/image56.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9.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0.emf"/><Relationship Id="rId7" Type="http://schemas.openxmlformats.org/officeDocument/2006/relationships/image" Target="../media/image58.emf"/><Relationship Id="rId2" Type="http://schemas.openxmlformats.org/officeDocument/2006/relationships/image" Target="../media/image49.emf"/><Relationship Id="rId1" Type="http://schemas.openxmlformats.org/officeDocument/2006/relationships/slideLayout" Target="../slideLayouts/slideLayout16.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36.png"/><Relationship Id="rId2" Type="http://schemas.openxmlformats.org/officeDocument/2006/relationships/image" Target="../media/image62.emf"/><Relationship Id="rId1" Type="http://schemas.openxmlformats.org/officeDocument/2006/relationships/slideLayout" Target="../slideLayouts/slideLayout16.xml"/><Relationship Id="rId6" Type="http://schemas.openxmlformats.org/officeDocument/2006/relationships/image" Target="../media/image66.emf"/><Relationship Id="rId11" Type="http://schemas.openxmlformats.org/officeDocument/2006/relationships/image" Target="../media/image33.png"/><Relationship Id="rId5" Type="http://schemas.openxmlformats.org/officeDocument/2006/relationships/image" Target="../media/image65.emf"/><Relationship Id="rId10" Type="http://schemas.openxmlformats.org/officeDocument/2006/relationships/image" Target="../media/image34.png"/><Relationship Id="rId4" Type="http://schemas.openxmlformats.org/officeDocument/2006/relationships/image" Target="../media/image64.emf"/><Relationship Id="rId9"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4" Type="http://schemas.openxmlformats.org/officeDocument/2006/relationships/image" Target="../media/image61.emf"/></Relationships>
</file>

<file path=ppt/slides/_rels/slide5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5" Type="http://schemas.openxmlformats.org/officeDocument/2006/relationships/image" Target="../media/image69.emf"/><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5" Type="http://schemas.openxmlformats.org/officeDocument/2006/relationships/image" Target="../media/image70.emf"/><Relationship Id="rId4" Type="http://schemas.openxmlformats.org/officeDocument/2006/relationships/image" Target="../media/image61.emf"/></Relationships>
</file>

<file path=ppt/slides/_rels/slide5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5" Type="http://schemas.openxmlformats.org/officeDocument/2006/relationships/image" Target="../media/image70.emf"/><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71.emf"/><Relationship Id="rId1" Type="http://schemas.openxmlformats.org/officeDocument/2006/relationships/slideLayout" Target="../slideLayouts/slideLayout16.xml"/><Relationship Id="rId5" Type="http://schemas.openxmlformats.org/officeDocument/2006/relationships/image" Target="../media/image61.emf"/><Relationship Id="rId4" Type="http://schemas.openxmlformats.org/officeDocument/2006/relationships/image" Target="../media/image60.emf"/></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3.emf"/><Relationship Id="rId1" Type="http://schemas.openxmlformats.org/officeDocument/2006/relationships/slideLayout" Target="../slideLayouts/slideLayout16.xml"/><Relationship Id="rId5" Type="http://schemas.openxmlformats.org/officeDocument/2006/relationships/image" Target="../media/image72.emf"/><Relationship Id="rId4" Type="http://schemas.openxmlformats.org/officeDocument/2006/relationships/image" Target="../media/image61.emf"/></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73.emf"/><Relationship Id="rId1" Type="http://schemas.openxmlformats.org/officeDocument/2006/relationships/slideLayout" Target="../slideLayouts/slideLayout16.xml"/><Relationship Id="rId5" Type="http://schemas.openxmlformats.org/officeDocument/2006/relationships/image" Target="../media/image61.emf"/><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emf"/><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5.png"/><Relationship Id="rId2" Type="http://schemas.openxmlformats.org/officeDocument/2006/relationships/image" Target="../media/image78.emf"/><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emf"/><Relationship Id="rId4" Type="http://schemas.openxmlformats.org/officeDocument/2006/relationships/image" Target="../media/image32.png"/><Relationship Id="rId9"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75.png"/><Relationship Id="rId2" Type="http://schemas.openxmlformats.org/officeDocument/2006/relationships/image" Target="../media/image78.emf"/><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emf"/><Relationship Id="rId4" Type="http://schemas.openxmlformats.org/officeDocument/2006/relationships/image" Target="../media/image32.png"/><Relationship Id="rId9" Type="http://schemas.openxmlformats.org/officeDocument/2006/relationships/image" Target="../media/image79.emf"/></Relationships>
</file>

<file path=ppt/slides/_rels/slide7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emf"/><Relationship Id="rId3" Type="http://schemas.openxmlformats.org/officeDocument/2006/relationships/image" Target="../media/image82.emf"/><Relationship Id="rId7" Type="http://schemas.openxmlformats.org/officeDocument/2006/relationships/image" Target="../media/image32.png"/><Relationship Id="rId12" Type="http://schemas.openxmlformats.org/officeDocument/2006/relationships/image" Target="../media/image79.emf"/><Relationship Id="rId2" Type="http://schemas.openxmlformats.org/officeDocument/2006/relationships/image" Target="../media/image81.emf"/><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15.png"/><Relationship Id="rId5" Type="http://schemas.openxmlformats.org/officeDocument/2006/relationships/image" Target="../media/image78.emf"/><Relationship Id="rId10" Type="http://schemas.openxmlformats.org/officeDocument/2006/relationships/image" Target="../media/image75.png"/><Relationship Id="rId4" Type="http://schemas.openxmlformats.org/officeDocument/2006/relationships/image" Target="../media/image83.emf"/><Relationship Id="rId9"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em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a:xfrm>
            <a:off x="210312" y="201169"/>
            <a:ext cx="8844676" cy="1344410"/>
          </a:xfrm>
        </p:spPr>
        <p:txBody>
          <a:bodyPr/>
          <a:lstStyle/>
          <a:p>
            <a:pPr algn="ctr"/>
            <a:r>
              <a:rPr lang="en-US" dirty="0"/>
              <a:t>Approximate </a:t>
            </a:r>
            <a:r>
              <a:rPr lang="en-US" dirty="0" err="1"/>
              <a:t>Optimisation</a:t>
            </a:r>
            <a:r>
              <a:rPr lang="en-US" dirty="0"/>
              <a:t> Algorithms</a:t>
            </a:r>
            <a:br>
              <a:rPr lang="en-US" dirty="0"/>
            </a:br>
            <a:r>
              <a:rPr lang="en-US" dirty="0"/>
              <a:t>using </a:t>
            </a:r>
            <a:br>
              <a:rPr lang="en-US" dirty="0"/>
            </a:br>
            <a:r>
              <a:rPr lang="en-US" dirty="0"/>
              <a:t>Quantum Relaxation</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7" name="Text Placeholder 6">
            <a:extLst>
              <a:ext uri="{FF2B5EF4-FFF2-40B4-BE49-F238E27FC236}">
                <a16:creationId xmlns:a16="http://schemas.microsoft.com/office/drawing/2014/main" id="{D67264C9-77B4-8245-A93F-ED20167A1F7E}"/>
              </a:ext>
            </a:extLst>
          </p:cNvPr>
          <p:cNvSpPr>
            <a:spLocks noGrp="1"/>
          </p:cNvSpPr>
          <p:nvPr>
            <p:ph type="body" sz="quarter" idx="13"/>
          </p:nvPr>
        </p:nvSpPr>
        <p:spPr>
          <a:xfrm>
            <a:off x="210313" y="2306574"/>
            <a:ext cx="7307765" cy="247330"/>
          </a:xfrm>
        </p:spPr>
        <p:txBody>
          <a:bodyPr/>
          <a:lstStyle/>
          <a:p>
            <a:r>
              <a:rPr lang="en-US" dirty="0"/>
              <a:t>Charles Hadfield, Takashi </a:t>
            </a:r>
            <a:r>
              <a:rPr lang="en-US" dirty="0" err="1"/>
              <a:t>Imamichi</a:t>
            </a:r>
            <a:r>
              <a:rPr lang="en-US" dirty="0"/>
              <a:t>, </a:t>
            </a:r>
            <a:r>
              <a:rPr lang="en-US" dirty="0" err="1"/>
              <a:t>Toshinari</a:t>
            </a:r>
            <a:r>
              <a:rPr lang="en-US" dirty="0"/>
              <a:t> </a:t>
            </a:r>
            <a:r>
              <a:rPr lang="en-US" dirty="0" err="1"/>
              <a:t>Itoko</a:t>
            </a:r>
            <a:r>
              <a:rPr lang="en-US" dirty="0"/>
              <a:t>, Antonio </a:t>
            </a:r>
            <a:r>
              <a:rPr lang="en-US" dirty="0" err="1"/>
              <a:t>Mezzacapo</a:t>
            </a:r>
            <a:r>
              <a:rPr lang="en-US" dirty="0"/>
              <a:t>, Rudy Raymond</a:t>
            </a:r>
          </a:p>
        </p:txBody>
      </p:sp>
      <p:sp>
        <p:nvSpPr>
          <p:cNvPr id="8" name="Text Placeholder 7">
            <a:extLst>
              <a:ext uri="{FF2B5EF4-FFF2-40B4-BE49-F238E27FC236}">
                <a16:creationId xmlns:a16="http://schemas.microsoft.com/office/drawing/2014/main" id="{93FC1B8D-F2A8-6847-9FC9-4D4256D285E8}"/>
              </a:ext>
            </a:extLst>
          </p:cNvPr>
          <p:cNvSpPr>
            <a:spLocks noGrp="1"/>
          </p:cNvSpPr>
          <p:nvPr>
            <p:ph type="body" sz="quarter" idx="14"/>
          </p:nvPr>
        </p:nvSpPr>
        <p:spPr>
          <a:xfrm>
            <a:off x="210312" y="2571750"/>
            <a:ext cx="4131973" cy="251396"/>
          </a:xfrm>
        </p:spPr>
        <p:txBody>
          <a:bodyPr/>
          <a:lstStyle/>
          <a:p>
            <a:r>
              <a:rPr lang="en-US" dirty="0"/>
              <a:t>Quantum Applications Research, January, 2021</a:t>
            </a:r>
          </a:p>
        </p:txBody>
      </p:sp>
    </p:spTree>
    <p:extLst>
      <p:ext uri="{BB962C8B-B14F-4D97-AF65-F5344CB8AC3E}">
        <p14:creationId xmlns:p14="http://schemas.microsoft.com/office/powerpoint/2010/main" val="356828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787900"/>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8" name="Picture 7">
            <a:extLst>
              <a:ext uri="{FF2B5EF4-FFF2-40B4-BE49-F238E27FC236}">
                <a16:creationId xmlns:a16="http://schemas.microsoft.com/office/drawing/2014/main" id="{0374D0B7-C2C6-9A4C-A77A-4D35AF621A2E}"/>
              </a:ext>
            </a:extLst>
          </p:cNvPr>
          <p:cNvPicPr>
            <a:picLocks noChangeAspect="1"/>
          </p:cNvPicPr>
          <p:nvPr/>
        </p:nvPicPr>
        <p:blipFill>
          <a:blip r:embed="rId2"/>
          <a:stretch>
            <a:fillRect/>
          </a:stretch>
        </p:blipFill>
        <p:spPr>
          <a:xfrm>
            <a:off x="6978651" y="2286000"/>
            <a:ext cx="215900" cy="571500"/>
          </a:xfrm>
          <a:prstGeom prst="rect">
            <a:avLst/>
          </a:prstGeom>
        </p:spPr>
      </p:pic>
      <p:pic>
        <p:nvPicPr>
          <p:cNvPr id="11" name="Picture 10" descr="Icon&#10;&#10;Description automatically generated">
            <a:extLst>
              <a:ext uri="{FF2B5EF4-FFF2-40B4-BE49-F238E27FC236}">
                <a16:creationId xmlns:a16="http://schemas.microsoft.com/office/drawing/2014/main" id="{9C1642BF-CA35-5148-8995-BA4F29E9358F}"/>
              </a:ext>
            </a:extLst>
          </p:cNvPr>
          <p:cNvPicPr>
            <a:picLocks noChangeAspect="1"/>
          </p:cNvPicPr>
          <p:nvPr/>
        </p:nvPicPr>
        <p:blipFill>
          <a:blip r:embed="rId3"/>
          <a:stretch>
            <a:fillRect/>
          </a:stretch>
        </p:blipFill>
        <p:spPr>
          <a:xfrm>
            <a:off x="-166256" y="1200150"/>
            <a:ext cx="6320389" cy="2743200"/>
          </a:xfrm>
          <a:prstGeom prst="rect">
            <a:avLst/>
          </a:prstGeom>
        </p:spPr>
      </p:pic>
    </p:spTree>
    <p:extLst>
      <p:ext uri="{BB962C8B-B14F-4D97-AF65-F5344CB8AC3E}">
        <p14:creationId xmlns:p14="http://schemas.microsoft.com/office/powerpoint/2010/main" val="2812589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6" name="Straight Arrow Connector 15">
            <a:extLst>
              <a:ext uri="{FF2B5EF4-FFF2-40B4-BE49-F238E27FC236}">
                <a16:creationId xmlns:a16="http://schemas.microsoft.com/office/drawing/2014/main" id="{679917BD-AD21-AB4B-9C39-D093F6097E5B}"/>
              </a:ext>
            </a:extLst>
          </p:cNvPr>
          <p:cNvCxnSpPr>
            <a:cxnSpLocks/>
          </p:cNvCxnSpPr>
          <p:nvPr/>
        </p:nvCxnSpPr>
        <p:spPr bwMode="auto">
          <a:xfrm flipH="1">
            <a:off x="8000967" y="2385391"/>
            <a:ext cx="546652" cy="0"/>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7" name="Picture 6" descr="A picture containing object, light, dark, sitting&#10;&#10;Description automatically generated">
            <a:extLst>
              <a:ext uri="{FF2B5EF4-FFF2-40B4-BE49-F238E27FC236}">
                <a16:creationId xmlns:a16="http://schemas.microsoft.com/office/drawing/2014/main" id="{2093DC97-6C57-C546-A121-B014D966EFD7}"/>
              </a:ext>
            </a:extLst>
          </p:cNvPr>
          <p:cNvPicPr>
            <a:picLocks noChangeAspect="1"/>
          </p:cNvPicPr>
          <p:nvPr/>
        </p:nvPicPr>
        <p:blipFill>
          <a:blip r:embed="rId3"/>
          <a:stretch>
            <a:fillRect/>
          </a:stretch>
        </p:blipFill>
        <p:spPr>
          <a:xfrm>
            <a:off x="-561108" y="1657350"/>
            <a:ext cx="4213593" cy="1828800"/>
          </a:xfrm>
          <a:prstGeom prst="rect">
            <a:avLst/>
          </a:prstGeom>
        </p:spPr>
      </p:pic>
      <p:pic>
        <p:nvPicPr>
          <p:cNvPr id="9" name="Picture 8" descr="A picture containing object, light, sitting, dark&#10;&#10;Description automatically generated">
            <a:extLst>
              <a:ext uri="{FF2B5EF4-FFF2-40B4-BE49-F238E27FC236}">
                <a16:creationId xmlns:a16="http://schemas.microsoft.com/office/drawing/2014/main" id="{6E891B44-BE99-B447-809F-9316A491D8E2}"/>
              </a:ext>
            </a:extLst>
          </p:cNvPr>
          <p:cNvPicPr>
            <a:picLocks noChangeAspect="1"/>
          </p:cNvPicPr>
          <p:nvPr/>
        </p:nvPicPr>
        <p:blipFill>
          <a:blip r:embed="rId4"/>
          <a:stretch>
            <a:fillRect/>
          </a:stretch>
        </p:blipFill>
        <p:spPr>
          <a:xfrm>
            <a:off x="2964202" y="1657350"/>
            <a:ext cx="4213592" cy="1828800"/>
          </a:xfrm>
          <a:prstGeom prst="rect">
            <a:avLst/>
          </a:prstGeom>
        </p:spPr>
      </p:pic>
      <p:pic>
        <p:nvPicPr>
          <p:cNvPr id="15" name="Picture 14" descr="A picture containing object, light, sitting, dark&#10;&#10;Description automatically generated">
            <a:extLst>
              <a:ext uri="{FF2B5EF4-FFF2-40B4-BE49-F238E27FC236}">
                <a16:creationId xmlns:a16="http://schemas.microsoft.com/office/drawing/2014/main" id="{25FABC02-BF22-1143-9A5C-4DE9BE2BD9AA}"/>
              </a:ext>
            </a:extLst>
          </p:cNvPr>
          <p:cNvPicPr>
            <a:picLocks noChangeAspect="1"/>
          </p:cNvPicPr>
          <p:nvPr/>
        </p:nvPicPr>
        <p:blipFill>
          <a:blip r:embed="rId4"/>
          <a:stretch>
            <a:fillRect/>
          </a:stretch>
        </p:blipFill>
        <p:spPr>
          <a:xfrm>
            <a:off x="1201547" y="1657350"/>
            <a:ext cx="4213592" cy="1828800"/>
          </a:xfrm>
          <a:prstGeom prst="rect">
            <a:avLst/>
          </a:prstGeom>
        </p:spPr>
      </p:pic>
    </p:spTree>
    <p:extLst>
      <p:ext uri="{BB962C8B-B14F-4D97-AF65-F5344CB8AC3E}">
        <p14:creationId xmlns:p14="http://schemas.microsoft.com/office/powerpoint/2010/main" val="1575813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40FD5BE3-460D-7844-A802-EDEEAF9AA499}"/>
              </a:ext>
            </a:extLst>
          </p:cNvPr>
          <p:cNvPicPr>
            <a:picLocks noChangeAspect="1"/>
          </p:cNvPicPr>
          <p:nvPr/>
        </p:nvPicPr>
        <p:blipFill>
          <a:blip r:embed="rId3"/>
          <a:stretch>
            <a:fillRect/>
          </a:stretch>
        </p:blipFill>
        <p:spPr>
          <a:xfrm>
            <a:off x="-168088" y="1200150"/>
            <a:ext cx="6320390" cy="2743201"/>
          </a:xfrm>
          <a:prstGeom prst="rect">
            <a:avLst/>
          </a:prstGeom>
        </p:spPr>
      </p:pic>
    </p:spTree>
    <p:extLst>
      <p:ext uri="{BB962C8B-B14F-4D97-AF65-F5344CB8AC3E}">
        <p14:creationId xmlns:p14="http://schemas.microsoft.com/office/powerpoint/2010/main" val="3633520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sp>
        <p:nvSpPr>
          <p:cNvPr id="9" name="Frame 8">
            <a:extLst>
              <a:ext uri="{FF2B5EF4-FFF2-40B4-BE49-F238E27FC236}">
                <a16:creationId xmlns:a16="http://schemas.microsoft.com/office/drawing/2014/main" id="{0EAA1332-206B-604F-A4F2-2606846FE787}"/>
              </a:ext>
            </a:extLst>
          </p:cNvPr>
          <p:cNvSpPr/>
          <p:nvPr/>
        </p:nvSpPr>
        <p:spPr bwMode="auto">
          <a:xfrm>
            <a:off x="6604413" y="762323"/>
            <a:ext cx="348712" cy="3618854"/>
          </a:xfrm>
          <a:prstGeom prst="frame">
            <a:avLst/>
          </a:prstGeom>
          <a:solidFill>
            <a:srgbClr val="0043CE"/>
          </a:solidFill>
          <a:ln w="19050">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3" name="Picture 12" descr="A picture containing indoor, table, sitting, large&#10;&#10;Description automatically generated">
            <a:extLst>
              <a:ext uri="{FF2B5EF4-FFF2-40B4-BE49-F238E27FC236}">
                <a16:creationId xmlns:a16="http://schemas.microsoft.com/office/drawing/2014/main" id="{40FD5BE3-460D-7844-A802-EDEEAF9AA499}"/>
              </a:ext>
            </a:extLst>
          </p:cNvPr>
          <p:cNvPicPr>
            <a:picLocks noChangeAspect="1"/>
          </p:cNvPicPr>
          <p:nvPr/>
        </p:nvPicPr>
        <p:blipFill>
          <a:blip r:embed="rId3"/>
          <a:stretch>
            <a:fillRect/>
          </a:stretch>
        </p:blipFill>
        <p:spPr>
          <a:xfrm>
            <a:off x="-168088" y="1200150"/>
            <a:ext cx="6320390" cy="2743201"/>
          </a:xfrm>
          <a:prstGeom prst="rect">
            <a:avLst/>
          </a:prstGeom>
        </p:spPr>
      </p:pic>
      <p:pic>
        <p:nvPicPr>
          <p:cNvPr id="16" name="Picture 15">
            <a:extLst>
              <a:ext uri="{FF2B5EF4-FFF2-40B4-BE49-F238E27FC236}">
                <a16:creationId xmlns:a16="http://schemas.microsoft.com/office/drawing/2014/main" id="{7881A19F-B105-1F49-BE82-17DE07CFA13D}"/>
              </a:ext>
            </a:extLst>
          </p:cNvPr>
          <p:cNvPicPr>
            <a:picLocks noChangeAspect="1"/>
          </p:cNvPicPr>
          <p:nvPr/>
        </p:nvPicPr>
        <p:blipFill>
          <a:blip r:embed="rId4"/>
          <a:stretch>
            <a:fillRect/>
          </a:stretch>
        </p:blipFill>
        <p:spPr>
          <a:xfrm>
            <a:off x="6654953" y="556110"/>
            <a:ext cx="254000" cy="127000"/>
          </a:xfrm>
          <a:prstGeom prst="rect">
            <a:avLst/>
          </a:prstGeom>
        </p:spPr>
      </p:pic>
    </p:spTree>
    <p:extLst>
      <p:ext uri="{BB962C8B-B14F-4D97-AF65-F5344CB8AC3E}">
        <p14:creationId xmlns:p14="http://schemas.microsoft.com/office/powerpoint/2010/main" val="8980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40FD5BE3-460D-7844-A802-EDEEAF9AA499}"/>
              </a:ext>
            </a:extLst>
          </p:cNvPr>
          <p:cNvPicPr>
            <a:picLocks noChangeAspect="1"/>
          </p:cNvPicPr>
          <p:nvPr/>
        </p:nvPicPr>
        <p:blipFill>
          <a:blip r:embed="rId3"/>
          <a:stretch>
            <a:fillRect/>
          </a:stretch>
        </p:blipFill>
        <p:spPr>
          <a:xfrm>
            <a:off x="-168088" y="1200150"/>
            <a:ext cx="6320390" cy="2743201"/>
          </a:xfrm>
          <a:prstGeom prst="rect">
            <a:avLst/>
          </a:prstGeom>
        </p:spPr>
      </p:pic>
      <p:pic>
        <p:nvPicPr>
          <p:cNvPr id="17" name="Picture 16">
            <a:extLst>
              <a:ext uri="{FF2B5EF4-FFF2-40B4-BE49-F238E27FC236}">
                <a16:creationId xmlns:a16="http://schemas.microsoft.com/office/drawing/2014/main" id="{591D103D-2CE7-8C4D-8AE3-E7A0F681A021}"/>
              </a:ext>
            </a:extLst>
          </p:cNvPr>
          <p:cNvPicPr>
            <a:picLocks noChangeAspect="1"/>
          </p:cNvPicPr>
          <p:nvPr/>
        </p:nvPicPr>
        <p:blipFill>
          <a:blip r:embed="rId4"/>
          <a:stretch>
            <a:fillRect/>
          </a:stretch>
        </p:blipFill>
        <p:spPr>
          <a:xfrm>
            <a:off x="6969525" y="556110"/>
            <a:ext cx="254000" cy="127000"/>
          </a:xfrm>
          <a:prstGeom prst="rect">
            <a:avLst/>
          </a:prstGeom>
        </p:spPr>
      </p:pic>
      <p:sp>
        <p:nvSpPr>
          <p:cNvPr id="19" name="Frame 18">
            <a:extLst>
              <a:ext uri="{FF2B5EF4-FFF2-40B4-BE49-F238E27FC236}">
                <a16:creationId xmlns:a16="http://schemas.microsoft.com/office/drawing/2014/main" id="{E64042E9-3524-EB42-A3FF-7C6640121A82}"/>
              </a:ext>
            </a:extLst>
          </p:cNvPr>
          <p:cNvSpPr/>
          <p:nvPr/>
        </p:nvSpPr>
        <p:spPr bwMode="auto">
          <a:xfrm>
            <a:off x="6908953" y="762323"/>
            <a:ext cx="348712" cy="3618854"/>
          </a:xfrm>
          <a:prstGeom prst="frame">
            <a:avLst/>
          </a:prstGeom>
          <a:solidFill>
            <a:srgbClr val="0043CE"/>
          </a:solidFill>
          <a:ln w="19050">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95945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40FD5BE3-460D-7844-A802-EDEEAF9AA499}"/>
              </a:ext>
            </a:extLst>
          </p:cNvPr>
          <p:cNvPicPr>
            <a:picLocks noChangeAspect="1"/>
          </p:cNvPicPr>
          <p:nvPr/>
        </p:nvPicPr>
        <p:blipFill>
          <a:blip r:embed="rId3"/>
          <a:stretch>
            <a:fillRect/>
          </a:stretch>
        </p:blipFill>
        <p:spPr>
          <a:xfrm>
            <a:off x="-168088" y="1200150"/>
            <a:ext cx="6320390" cy="2743201"/>
          </a:xfrm>
          <a:prstGeom prst="rect">
            <a:avLst/>
          </a:prstGeom>
        </p:spPr>
      </p:pic>
      <p:pic>
        <p:nvPicPr>
          <p:cNvPr id="18" name="Picture 17">
            <a:extLst>
              <a:ext uri="{FF2B5EF4-FFF2-40B4-BE49-F238E27FC236}">
                <a16:creationId xmlns:a16="http://schemas.microsoft.com/office/drawing/2014/main" id="{B1C73E93-7DD4-314B-BF25-AEB1129FC7A4}"/>
              </a:ext>
            </a:extLst>
          </p:cNvPr>
          <p:cNvPicPr>
            <a:picLocks noChangeAspect="1"/>
          </p:cNvPicPr>
          <p:nvPr/>
        </p:nvPicPr>
        <p:blipFill>
          <a:blip r:embed="rId4"/>
          <a:stretch>
            <a:fillRect/>
          </a:stretch>
        </p:blipFill>
        <p:spPr>
          <a:xfrm>
            <a:off x="7284097" y="563413"/>
            <a:ext cx="254000" cy="127000"/>
          </a:xfrm>
          <a:prstGeom prst="rect">
            <a:avLst/>
          </a:prstGeom>
        </p:spPr>
      </p:pic>
      <p:sp>
        <p:nvSpPr>
          <p:cNvPr id="20" name="Frame 19">
            <a:extLst>
              <a:ext uri="{FF2B5EF4-FFF2-40B4-BE49-F238E27FC236}">
                <a16:creationId xmlns:a16="http://schemas.microsoft.com/office/drawing/2014/main" id="{88B86227-E6C7-564B-9A53-7AB912EED943}"/>
              </a:ext>
            </a:extLst>
          </p:cNvPr>
          <p:cNvSpPr/>
          <p:nvPr/>
        </p:nvSpPr>
        <p:spPr bwMode="auto">
          <a:xfrm>
            <a:off x="7214144" y="762323"/>
            <a:ext cx="348712" cy="3618854"/>
          </a:xfrm>
          <a:prstGeom prst="frame">
            <a:avLst/>
          </a:prstGeom>
          <a:solidFill>
            <a:srgbClr val="0043CE"/>
          </a:solidFill>
          <a:ln w="19050">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663204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40FD5BE3-460D-7844-A802-EDEEAF9AA499}"/>
              </a:ext>
            </a:extLst>
          </p:cNvPr>
          <p:cNvPicPr>
            <a:picLocks noChangeAspect="1"/>
          </p:cNvPicPr>
          <p:nvPr/>
        </p:nvPicPr>
        <p:blipFill>
          <a:blip r:embed="rId3"/>
          <a:stretch>
            <a:fillRect/>
          </a:stretch>
        </p:blipFill>
        <p:spPr>
          <a:xfrm>
            <a:off x="-168088" y="1200150"/>
            <a:ext cx="6320390" cy="2743201"/>
          </a:xfrm>
          <a:prstGeom prst="rect">
            <a:avLst/>
          </a:prstGeom>
        </p:spPr>
      </p:pic>
      <p:pic>
        <p:nvPicPr>
          <p:cNvPr id="15" name="Picture 14">
            <a:extLst>
              <a:ext uri="{FF2B5EF4-FFF2-40B4-BE49-F238E27FC236}">
                <a16:creationId xmlns:a16="http://schemas.microsoft.com/office/drawing/2014/main" id="{FE382B2F-BFEA-B845-B28D-9C2E221AE23B}"/>
              </a:ext>
            </a:extLst>
          </p:cNvPr>
          <p:cNvPicPr>
            <a:picLocks noChangeAspect="1"/>
          </p:cNvPicPr>
          <p:nvPr/>
        </p:nvPicPr>
        <p:blipFill>
          <a:blip r:embed="rId4"/>
          <a:stretch>
            <a:fillRect/>
          </a:stretch>
        </p:blipFill>
        <p:spPr>
          <a:xfrm>
            <a:off x="680707" y="3975100"/>
            <a:ext cx="4622800" cy="495300"/>
          </a:xfrm>
          <a:prstGeom prst="rect">
            <a:avLst/>
          </a:prstGeom>
        </p:spPr>
      </p:pic>
      <p:pic>
        <p:nvPicPr>
          <p:cNvPr id="16" name="Picture 15">
            <a:extLst>
              <a:ext uri="{FF2B5EF4-FFF2-40B4-BE49-F238E27FC236}">
                <a16:creationId xmlns:a16="http://schemas.microsoft.com/office/drawing/2014/main" id="{7881A19F-B105-1F49-BE82-17DE07CFA13D}"/>
              </a:ext>
            </a:extLst>
          </p:cNvPr>
          <p:cNvPicPr>
            <a:picLocks noChangeAspect="1"/>
          </p:cNvPicPr>
          <p:nvPr/>
        </p:nvPicPr>
        <p:blipFill>
          <a:blip r:embed="rId5"/>
          <a:stretch>
            <a:fillRect/>
          </a:stretch>
        </p:blipFill>
        <p:spPr>
          <a:xfrm>
            <a:off x="6654953" y="556110"/>
            <a:ext cx="254000" cy="127000"/>
          </a:xfrm>
          <a:prstGeom prst="rect">
            <a:avLst/>
          </a:prstGeom>
        </p:spPr>
      </p:pic>
      <p:pic>
        <p:nvPicPr>
          <p:cNvPr id="17" name="Picture 16">
            <a:extLst>
              <a:ext uri="{FF2B5EF4-FFF2-40B4-BE49-F238E27FC236}">
                <a16:creationId xmlns:a16="http://schemas.microsoft.com/office/drawing/2014/main" id="{591D103D-2CE7-8C4D-8AE3-E7A0F681A021}"/>
              </a:ext>
            </a:extLst>
          </p:cNvPr>
          <p:cNvPicPr>
            <a:picLocks noChangeAspect="1"/>
          </p:cNvPicPr>
          <p:nvPr/>
        </p:nvPicPr>
        <p:blipFill>
          <a:blip r:embed="rId6"/>
          <a:stretch>
            <a:fillRect/>
          </a:stretch>
        </p:blipFill>
        <p:spPr>
          <a:xfrm>
            <a:off x="6969525" y="556110"/>
            <a:ext cx="254000" cy="127000"/>
          </a:xfrm>
          <a:prstGeom prst="rect">
            <a:avLst/>
          </a:prstGeom>
        </p:spPr>
      </p:pic>
      <p:pic>
        <p:nvPicPr>
          <p:cNvPr id="18" name="Picture 17">
            <a:extLst>
              <a:ext uri="{FF2B5EF4-FFF2-40B4-BE49-F238E27FC236}">
                <a16:creationId xmlns:a16="http://schemas.microsoft.com/office/drawing/2014/main" id="{B1C73E93-7DD4-314B-BF25-AEB1129FC7A4}"/>
              </a:ext>
            </a:extLst>
          </p:cNvPr>
          <p:cNvPicPr>
            <a:picLocks noChangeAspect="1"/>
          </p:cNvPicPr>
          <p:nvPr/>
        </p:nvPicPr>
        <p:blipFill>
          <a:blip r:embed="rId7"/>
          <a:stretch>
            <a:fillRect/>
          </a:stretch>
        </p:blipFill>
        <p:spPr>
          <a:xfrm>
            <a:off x="7284097" y="563413"/>
            <a:ext cx="254000" cy="127000"/>
          </a:xfrm>
          <a:prstGeom prst="rect">
            <a:avLst/>
          </a:prstGeom>
        </p:spPr>
      </p:pic>
    </p:spTree>
    <p:extLst>
      <p:ext uri="{BB962C8B-B14F-4D97-AF65-F5344CB8AC3E}">
        <p14:creationId xmlns:p14="http://schemas.microsoft.com/office/powerpoint/2010/main" val="22248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3" name="Straight Arrow Connector 12">
            <a:extLst>
              <a:ext uri="{FF2B5EF4-FFF2-40B4-BE49-F238E27FC236}">
                <a16:creationId xmlns:a16="http://schemas.microsoft.com/office/drawing/2014/main" id="{120DC2D7-FAB3-9745-80DC-0827C58E176F}"/>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0" name="Picture 9" descr="A picture containing object, sitting, dark, light&#10;&#10;Description automatically generated">
            <a:extLst>
              <a:ext uri="{FF2B5EF4-FFF2-40B4-BE49-F238E27FC236}">
                <a16:creationId xmlns:a16="http://schemas.microsoft.com/office/drawing/2014/main" id="{9C329D50-A4C6-6E40-99D2-F5CB455918AE}"/>
              </a:ext>
            </a:extLst>
          </p:cNvPr>
          <p:cNvPicPr>
            <a:picLocks noChangeAspect="1"/>
          </p:cNvPicPr>
          <p:nvPr/>
        </p:nvPicPr>
        <p:blipFill>
          <a:blip r:embed="rId3"/>
          <a:stretch>
            <a:fillRect/>
          </a:stretch>
        </p:blipFill>
        <p:spPr>
          <a:xfrm>
            <a:off x="-166256" y="1200150"/>
            <a:ext cx="6320389" cy="2743200"/>
          </a:xfrm>
          <a:prstGeom prst="rect">
            <a:avLst/>
          </a:prstGeom>
        </p:spPr>
      </p:pic>
    </p:spTree>
    <p:extLst>
      <p:ext uri="{BB962C8B-B14F-4D97-AF65-F5344CB8AC3E}">
        <p14:creationId xmlns:p14="http://schemas.microsoft.com/office/powerpoint/2010/main" val="241764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3" name="Straight Arrow Connector 12">
            <a:extLst>
              <a:ext uri="{FF2B5EF4-FFF2-40B4-BE49-F238E27FC236}">
                <a16:creationId xmlns:a16="http://schemas.microsoft.com/office/drawing/2014/main" id="{120DC2D7-FAB3-9745-80DC-0827C58E176F}"/>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0" name="Picture 9" descr="A picture containing object, sitting, dark, light&#10;&#10;Description automatically generated">
            <a:extLst>
              <a:ext uri="{FF2B5EF4-FFF2-40B4-BE49-F238E27FC236}">
                <a16:creationId xmlns:a16="http://schemas.microsoft.com/office/drawing/2014/main" id="{9C329D50-A4C6-6E40-99D2-F5CB455918AE}"/>
              </a:ext>
            </a:extLst>
          </p:cNvPr>
          <p:cNvPicPr>
            <a:picLocks noChangeAspect="1"/>
          </p:cNvPicPr>
          <p:nvPr/>
        </p:nvPicPr>
        <p:blipFill>
          <a:blip r:embed="rId3"/>
          <a:stretch>
            <a:fillRect/>
          </a:stretch>
        </p:blipFill>
        <p:spPr>
          <a:xfrm>
            <a:off x="-166256" y="1200150"/>
            <a:ext cx="6320389" cy="2743200"/>
          </a:xfrm>
          <a:prstGeom prst="rect">
            <a:avLst/>
          </a:prstGeom>
        </p:spPr>
      </p:pic>
      <p:pic>
        <p:nvPicPr>
          <p:cNvPr id="8" name="Picture 7">
            <a:extLst>
              <a:ext uri="{FF2B5EF4-FFF2-40B4-BE49-F238E27FC236}">
                <a16:creationId xmlns:a16="http://schemas.microsoft.com/office/drawing/2014/main" id="{F7547383-C89F-3B46-82B1-6F2771CFC1E9}"/>
              </a:ext>
            </a:extLst>
          </p:cNvPr>
          <p:cNvPicPr>
            <a:picLocks noChangeAspect="1"/>
          </p:cNvPicPr>
          <p:nvPr/>
        </p:nvPicPr>
        <p:blipFill>
          <a:blip r:embed="rId4"/>
          <a:stretch>
            <a:fillRect/>
          </a:stretch>
        </p:blipFill>
        <p:spPr>
          <a:xfrm>
            <a:off x="680707" y="3975100"/>
            <a:ext cx="4610100" cy="495300"/>
          </a:xfrm>
          <a:prstGeom prst="rect">
            <a:avLst/>
          </a:prstGeom>
        </p:spPr>
      </p:pic>
    </p:spTree>
    <p:extLst>
      <p:ext uri="{BB962C8B-B14F-4D97-AF65-F5344CB8AC3E}">
        <p14:creationId xmlns:p14="http://schemas.microsoft.com/office/powerpoint/2010/main" val="3560000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3" name="Straight Arrow Connector 12">
            <a:extLst>
              <a:ext uri="{FF2B5EF4-FFF2-40B4-BE49-F238E27FC236}">
                <a16:creationId xmlns:a16="http://schemas.microsoft.com/office/drawing/2014/main" id="{120DC2D7-FAB3-9745-80DC-0827C58E176F}"/>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9" name="Picture 8" descr="Icon&#10;&#10;Description automatically generated">
            <a:extLst>
              <a:ext uri="{FF2B5EF4-FFF2-40B4-BE49-F238E27FC236}">
                <a16:creationId xmlns:a16="http://schemas.microsoft.com/office/drawing/2014/main" id="{D2F04901-DDFB-E44F-BB98-4C181D5BF4B3}"/>
              </a:ext>
            </a:extLst>
          </p:cNvPr>
          <p:cNvPicPr>
            <a:picLocks noChangeAspect="1"/>
          </p:cNvPicPr>
          <p:nvPr/>
        </p:nvPicPr>
        <p:blipFill>
          <a:blip r:embed="rId3"/>
          <a:stretch>
            <a:fillRect/>
          </a:stretch>
        </p:blipFill>
        <p:spPr>
          <a:xfrm>
            <a:off x="-166257" y="1200150"/>
            <a:ext cx="6320389" cy="2743200"/>
          </a:xfrm>
          <a:prstGeom prst="rect">
            <a:avLst/>
          </a:prstGeom>
        </p:spPr>
      </p:pic>
      <p:pic>
        <p:nvPicPr>
          <p:cNvPr id="14" name="Picture 13">
            <a:extLst>
              <a:ext uri="{FF2B5EF4-FFF2-40B4-BE49-F238E27FC236}">
                <a16:creationId xmlns:a16="http://schemas.microsoft.com/office/drawing/2014/main" id="{56A750C7-C3F6-2A49-9E4A-77814269AFB4}"/>
              </a:ext>
            </a:extLst>
          </p:cNvPr>
          <p:cNvPicPr>
            <a:picLocks noChangeAspect="1"/>
          </p:cNvPicPr>
          <p:nvPr/>
        </p:nvPicPr>
        <p:blipFill>
          <a:blip r:embed="rId4"/>
          <a:stretch>
            <a:fillRect/>
          </a:stretch>
        </p:blipFill>
        <p:spPr>
          <a:xfrm>
            <a:off x="680707" y="3975100"/>
            <a:ext cx="4610100" cy="495300"/>
          </a:xfrm>
          <a:prstGeom prst="rect">
            <a:avLst/>
          </a:prstGeom>
        </p:spPr>
      </p:pic>
    </p:spTree>
    <p:extLst>
      <p:ext uri="{BB962C8B-B14F-4D97-AF65-F5344CB8AC3E}">
        <p14:creationId xmlns:p14="http://schemas.microsoft.com/office/powerpoint/2010/main" val="227245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a:xfrm>
            <a:off x="210312" y="201169"/>
            <a:ext cx="8844676" cy="1344410"/>
          </a:xfrm>
        </p:spPr>
        <p:txBody>
          <a:bodyPr/>
          <a:lstStyle/>
          <a:p>
            <a:pPr algn="ctr"/>
            <a:r>
              <a:rPr lang="en-US" dirty="0"/>
              <a:t>Building Aircraft Wings</a:t>
            </a:r>
            <a:br>
              <a:rPr lang="en-US" dirty="0"/>
            </a:br>
            <a:r>
              <a:rPr lang="en-US" dirty="0"/>
              <a:t>with </a:t>
            </a:r>
            <a:br>
              <a:rPr lang="en-US" dirty="0"/>
            </a:br>
            <a:r>
              <a:rPr lang="en-US" dirty="0"/>
              <a:t>Magic States</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7" name="Text Placeholder 6">
            <a:extLst>
              <a:ext uri="{FF2B5EF4-FFF2-40B4-BE49-F238E27FC236}">
                <a16:creationId xmlns:a16="http://schemas.microsoft.com/office/drawing/2014/main" id="{D67264C9-77B4-8245-A93F-ED20167A1F7E}"/>
              </a:ext>
            </a:extLst>
          </p:cNvPr>
          <p:cNvSpPr>
            <a:spLocks noGrp="1"/>
          </p:cNvSpPr>
          <p:nvPr>
            <p:ph type="body" sz="quarter" idx="13"/>
          </p:nvPr>
        </p:nvSpPr>
        <p:spPr>
          <a:xfrm>
            <a:off x="210313" y="2306574"/>
            <a:ext cx="7307765" cy="247330"/>
          </a:xfrm>
        </p:spPr>
        <p:txBody>
          <a:bodyPr/>
          <a:lstStyle/>
          <a:p>
            <a:r>
              <a:rPr lang="en-US" dirty="0"/>
              <a:t>Charles Hadfield, Takashi </a:t>
            </a:r>
            <a:r>
              <a:rPr lang="en-US" dirty="0" err="1"/>
              <a:t>Imamichi</a:t>
            </a:r>
            <a:r>
              <a:rPr lang="en-US" dirty="0"/>
              <a:t>, </a:t>
            </a:r>
            <a:r>
              <a:rPr lang="en-US" dirty="0" err="1"/>
              <a:t>Toshinari</a:t>
            </a:r>
            <a:r>
              <a:rPr lang="en-US" dirty="0"/>
              <a:t> </a:t>
            </a:r>
            <a:r>
              <a:rPr lang="en-US" dirty="0" err="1"/>
              <a:t>Itoko</a:t>
            </a:r>
            <a:r>
              <a:rPr lang="en-US" dirty="0"/>
              <a:t>, Antonio </a:t>
            </a:r>
            <a:r>
              <a:rPr lang="en-US" dirty="0" err="1"/>
              <a:t>Mezzacapo</a:t>
            </a:r>
            <a:r>
              <a:rPr lang="en-US" dirty="0"/>
              <a:t>, Rudy Raymond</a:t>
            </a:r>
          </a:p>
        </p:txBody>
      </p:sp>
      <p:sp>
        <p:nvSpPr>
          <p:cNvPr id="8" name="Text Placeholder 7">
            <a:extLst>
              <a:ext uri="{FF2B5EF4-FFF2-40B4-BE49-F238E27FC236}">
                <a16:creationId xmlns:a16="http://schemas.microsoft.com/office/drawing/2014/main" id="{93FC1B8D-F2A8-6847-9FC9-4D4256D285E8}"/>
              </a:ext>
            </a:extLst>
          </p:cNvPr>
          <p:cNvSpPr>
            <a:spLocks noGrp="1"/>
          </p:cNvSpPr>
          <p:nvPr>
            <p:ph type="body" sz="quarter" idx="14"/>
          </p:nvPr>
        </p:nvSpPr>
        <p:spPr>
          <a:xfrm>
            <a:off x="210312" y="2571750"/>
            <a:ext cx="4131973" cy="251396"/>
          </a:xfrm>
        </p:spPr>
        <p:txBody>
          <a:bodyPr/>
          <a:lstStyle/>
          <a:p>
            <a:r>
              <a:rPr lang="en-US" dirty="0"/>
              <a:t>Quantum Applications Research, January, 2021</a:t>
            </a:r>
          </a:p>
        </p:txBody>
      </p:sp>
    </p:spTree>
    <p:extLst>
      <p:ext uri="{BB962C8B-B14F-4D97-AF65-F5344CB8AC3E}">
        <p14:creationId xmlns:p14="http://schemas.microsoft.com/office/powerpoint/2010/main" val="215059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3" name="Straight Arrow Connector 12">
            <a:extLst>
              <a:ext uri="{FF2B5EF4-FFF2-40B4-BE49-F238E27FC236}">
                <a16:creationId xmlns:a16="http://schemas.microsoft.com/office/drawing/2014/main" id="{120DC2D7-FAB3-9745-80DC-0827C58E176F}"/>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9D9C3A6B-DE36-5247-AA2D-55493F53C0C8}"/>
              </a:ext>
            </a:extLst>
          </p:cNvPr>
          <p:cNvPicPr>
            <a:picLocks noChangeAspect="1"/>
          </p:cNvPicPr>
          <p:nvPr/>
        </p:nvPicPr>
        <p:blipFill>
          <a:blip r:embed="rId3"/>
          <a:stretch>
            <a:fillRect/>
          </a:stretch>
        </p:blipFill>
        <p:spPr>
          <a:xfrm>
            <a:off x="-166258" y="1200150"/>
            <a:ext cx="6320389" cy="2743200"/>
          </a:xfrm>
          <a:prstGeom prst="rect">
            <a:avLst/>
          </a:prstGeom>
        </p:spPr>
      </p:pic>
      <p:pic>
        <p:nvPicPr>
          <p:cNvPr id="14" name="Picture 13">
            <a:extLst>
              <a:ext uri="{FF2B5EF4-FFF2-40B4-BE49-F238E27FC236}">
                <a16:creationId xmlns:a16="http://schemas.microsoft.com/office/drawing/2014/main" id="{DEEB7D92-BCC6-6140-8194-BC834D5E9A4F}"/>
              </a:ext>
            </a:extLst>
          </p:cNvPr>
          <p:cNvPicPr>
            <a:picLocks noChangeAspect="1"/>
          </p:cNvPicPr>
          <p:nvPr/>
        </p:nvPicPr>
        <p:blipFill>
          <a:blip r:embed="rId4"/>
          <a:stretch>
            <a:fillRect/>
          </a:stretch>
        </p:blipFill>
        <p:spPr>
          <a:xfrm>
            <a:off x="680707" y="3975100"/>
            <a:ext cx="4610100" cy="495300"/>
          </a:xfrm>
          <a:prstGeom prst="rect">
            <a:avLst/>
          </a:prstGeom>
        </p:spPr>
      </p:pic>
    </p:spTree>
    <p:extLst>
      <p:ext uri="{BB962C8B-B14F-4D97-AF65-F5344CB8AC3E}">
        <p14:creationId xmlns:p14="http://schemas.microsoft.com/office/powerpoint/2010/main" val="397373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a:xfrm>
            <a:off x="210311" y="4804509"/>
            <a:ext cx="4114735" cy="166687"/>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13" name="Straight Arrow Connector 12">
            <a:extLst>
              <a:ext uri="{FF2B5EF4-FFF2-40B4-BE49-F238E27FC236}">
                <a16:creationId xmlns:a16="http://schemas.microsoft.com/office/drawing/2014/main" id="{120DC2D7-FAB3-9745-80DC-0827C58E176F}"/>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9" name="Picture 8" descr="Icon&#10;&#10;Description automatically generated">
            <a:extLst>
              <a:ext uri="{FF2B5EF4-FFF2-40B4-BE49-F238E27FC236}">
                <a16:creationId xmlns:a16="http://schemas.microsoft.com/office/drawing/2014/main" id="{790A43CE-230C-1745-B61F-168E8CF4E082}"/>
              </a:ext>
            </a:extLst>
          </p:cNvPr>
          <p:cNvPicPr>
            <a:picLocks noChangeAspect="1"/>
          </p:cNvPicPr>
          <p:nvPr/>
        </p:nvPicPr>
        <p:blipFill>
          <a:blip r:embed="rId3"/>
          <a:stretch>
            <a:fillRect/>
          </a:stretch>
        </p:blipFill>
        <p:spPr>
          <a:xfrm>
            <a:off x="-166259" y="1200150"/>
            <a:ext cx="6320389" cy="2743200"/>
          </a:xfrm>
          <a:prstGeom prst="rect">
            <a:avLst/>
          </a:prstGeom>
        </p:spPr>
      </p:pic>
      <p:pic>
        <p:nvPicPr>
          <p:cNvPr id="11" name="Picture 10">
            <a:extLst>
              <a:ext uri="{FF2B5EF4-FFF2-40B4-BE49-F238E27FC236}">
                <a16:creationId xmlns:a16="http://schemas.microsoft.com/office/drawing/2014/main" id="{FFC59443-5FF3-7247-B5EC-56162FC00614}"/>
              </a:ext>
            </a:extLst>
          </p:cNvPr>
          <p:cNvPicPr>
            <a:picLocks noChangeAspect="1"/>
          </p:cNvPicPr>
          <p:nvPr/>
        </p:nvPicPr>
        <p:blipFill>
          <a:blip r:embed="rId4"/>
          <a:stretch>
            <a:fillRect/>
          </a:stretch>
        </p:blipFill>
        <p:spPr>
          <a:xfrm>
            <a:off x="680707" y="3975100"/>
            <a:ext cx="4610100" cy="495300"/>
          </a:xfrm>
          <a:prstGeom prst="rect">
            <a:avLst/>
          </a:prstGeom>
        </p:spPr>
      </p:pic>
    </p:spTree>
    <p:extLst>
      <p:ext uri="{BB962C8B-B14F-4D97-AF65-F5344CB8AC3E}">
        <p14:creationId xmlns:p14="http://schemas.microsoft.com/office/powerpoint/2010/main" val="312374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7" name="Picture 6" descr="A picture containing ball, sitting, table, monitor&#10;&#10;Description automatically generated">
            <a:extLst>
              <a:ext uri="{FF2B5EF4-FFF2-40B4-BE49-F238E27FC236}">
                <a16:creationId xmlns:a16="http://schemas.microsoft.com/office/drawing/2014/main" id="{F3A7B865-79DA-5F46-8F0B-35878A2D0250}"/>
              </a:ext>
            </a:extLst>
          </p:cNvPr>
          <p:cNvPicPr>
            <a:picLocks noChangeAspect="1"/>
          </p:cNvPicPr>
          <p:nvPr/>
        </p:nvPicPr>
        <p:blipFill>
          <a:blip r:embed="rId3"/>
          <a:stretch>
            <a:fillRect/>
          </a:stretch>
        </p:blipFill>
        <p:spPr>
          <a:xfrm>
            <a:off x="-166257" y="1200150"/>
            <a:ext cx="6320389" cy="2743200"/>
          </a:xfrm>
          <a:prstGeom prst="rect">
            <a:avLst/>
          </a:prstGeom>
        </p:spPr>
      </p:pic>
      <p:cxnSp>
        <p:nvCxnSpPr>
          <p:cNvPr id="9" name="Straight Arrow Connector 8">
            <a:extLst>
              <a:ext uri="{FF2B5EF4-FFF2-40B4-BE49-F238E27FC236}">
                <a16:creationId xmlns:a16="http://schemas.microsoft.com/office/drawing/2014/main" id="{F9543E5E-1BE2-9841-8EF3-E59BE91D39B7}"/>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A2171AB-18DD-A14F-A140-16170AFA1B46}"/>
              </a:ext>
            </a:extLst>
          </p:cNvPr>
          <p:cNvCxnSpPr>
            <a:cxnSpLocks/>
          </p:cNvCxnSpPr>
          <p:nvPr/>
        </p:nvCxnSpPr>
        <p:spPr bwMode="auto">
          <a:xfrm flipH="1">
            <a:off x="8000967" y="1484649"/>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53F33BF-8D04-3E4B-A57B-F1F913F6363B}"/>
              </a:ext>
            </a:extLst>
          </p:cNvPr>
          <p:cNvCxnSpPr>
            <a:cxnSpLocks/>
          </p:cNvCxnSpPr>
          <p:nvPr/>
        </p:nvCxnSpPr>
        <p:spPr bwMode="auto">
          <a:xfrm flipH="1">
            <a:off x="8000967" y="1948295"/>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4D44C95-2DC7-1C4E-B344-9E096878790E}"/>
              </a:ext>
            </a:extLst>
          </p:cNvPr>
          <p:cNvCxnSpPr>
            <a:cxnSpLocks/>
          </p:cNvCxnSpPr>
          <p:nvPr/>
        </p:nvCxnSpPr>
        <p:spPr bwMode="auto">
          <a:xfrm flipH="1">
            <a:off x="8000967" y="2395104"/>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932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cxnSp>
        <p:nvCxnSpPr>
          <p:cNvPr id="9" name="Straight Arrow Connector 8">
            <a:extLst>
              <a:ext uri="{FF2B5EF4-FFF2-40B4-BE49-F238E27FC236}">
                <a16:creationId xmlns:a16="http://schemas.microsoft.com/office/drawing/2014/main" id="{F9543E5E-1BE2-9841-8EF3-E59BE91D39B7}"/>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A2171AB-18DD-A14F-A140-16170AFA1B46}"/>
              </a:ext>
            </a:extLst>
          </p:cNvPr>
          <p:cNvCxnSpPr>
            <a:cxnSpLocks/>
          </p:cNvCxnSpPr>
          <p:nvPr/>
        </p:nvCxnSpPr>
        <p:spPr bwMode="auto">
          <a:xfrm flipH="1">
            <a:off x="8000967" y="1484649"/>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53F33BF-8D04-3E4B-A57B-F1F913F6363B}"/>
              </a:ext>
            </a:extLst>
          </p:cNvPr>
          <p:cNvCxnSpPr>
            <a:cxnSpLocks/>
          </p:cNvCxnSpPr>
          <p:nvPr/>
        </p:nvCxnSpPr>
        <p:spPr bwMode="auto">
          <a:xfrm flipH="1">
            <a:off x="8000967" y="1948295"/>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D4D44C95-2DC7-1C4E-B344-9E096878790E}"/>
              </a:ext>
            </a:extLst>
          </p:cNvPr>
          <p:cNvCxnSpPr>
            <a:cxnSpLocks/>
          </p:cNvCxnSpPr>
          <p:nvPr/>
        </p:nvCxnSpPr>
        <p:spPr bwMode="auto">
          <a:xfrm flipH="1">
            <a:off x="8000967" y="2395104"/>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descr="A picture containing clock&#10;&#10;Description automatically generated">
            <a:extLst>
              <a:ext uri="{FF2B5EF4-FFF2-40B4-BE49-F238E27FC236}">
                <a16:creationId xmlns:a16="http://schemas.microsoft.com/office/drawing/2014/main" id="{CECCD0C9-5730-104D-9F02-159234BF1ABD}"/>
              </a:ext>
            </a:extLst>
          </p:cNvPr>
          <p:cNvPicPr>
            <a:picLocks noChangeAspect="1"/>
          </p:cNvPicPr>
          <p:nvPr/>
        </p:nvPicPr>
        <p:blipFill>
          <a:blip r:embed="rId3"/>
          <a:stretch>
            <a:fillRect/>
          </a:stretch>
        </p:blipFill>
        <p:spPr>
          <a:xfrm>
            <a:off x="-148154" y="1200150"/>
            <a:ext cx="6320389" cy="2743200"/>
          </a:xfrm>
          <a:prstGeom prst="rect">
            <a:avLst/>
          </a:prstGeom>
        </p:spPr>
      </p:pic>
    </p:spTree>
    <p:extLst>
      <p:ext uri="{BB962C8B-B14F-4D97-AF65-F5344CB8AC3E}">
        <p14:creationId xmlns:p14="http://schemas.microsoft.com/office/powerpoint/2010/main" val="3589519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3" name="Picture 2">
            <a:extLst>
              <a:ext uri="{FF2B5EF4-FFF2-40B4-BE49-F238E27FC236}">
                <a16:creationId xmlns:a16="http://schemas.microsoft.com/office/drawing/2014/main" id="{9ADFB248-D860-DE47-B9EE-D6964CC4F2DB}"/>
              </a:ext>
            </a:extLst>
          </p:cNvPr>
          <p:cNvPicPr>
            <a:picLocks noChangeAspect="1"/>
          </p:cNvPicPr>
          <p:nvPr/>
        </p:nvPicPr>
        <p:blipFill>
          <a:blip r:embed="rId2"/>
          <a:stretch>
            <a:fillRect/>
          </a:stretch>
        </p:blipFill>
        <p:spPr>
          <a:xfrm>
            <a:off x="6673851" y="920750"/>
            <a:ext cx="825500" cy="3302000"/>
          </a:xfrm>
          <a:prstGeom prst="rect">
            <a:avLst/>
          </a:prstGeom>
        </p:spPr>
      </p:pic>
      <p:sp>
        <p:nvSpPr>
          <p:cNvPr id="7" name="TextBox 6">
            <a:extLst>
              <a:ext uri="{FF2B5EF4-FFF2-40B4-BE49-F238E27FC236}">
                <a16:creationId xmlns:a16="http://schemas.microsoft.com/office/drawing/2014/main" id="{29ECD552-8BD6-7246-8DBF-DBE2E248BDE8}"/>
              </a:ext>
            </a:extLst>
          </p:cNvPr>
          <p:cNvSpPr txBox="1"/>
          <p:nvPr/>
        </p:nvSpPr>
        <p:spPr>
          <a:xfrm>
            <a:off x="2121810" y="4354848"/>
            <a:ext cx="5286704" cy="601383"/>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QRACs are good: more variables per qubit</a:t>
            </a:r>
          </a:p>
          <a:p>
            <a:pPr algn="l">
              <a:lnSpc>
                <a:spcPct val="110000"/>
              </a:lnSpc>
              <a:spcBef>
                <a:spcPts val="1100"/>
              </a:spcBef>
            </a:pPr>
            <a:r>
              <a:rPr lang="en-US" sz="1400" dirty="0">
                <a:solidFill>
                  <a:schemeClr val="bg1"/>
                </a:solidFill>
                <a:latin typeface="IBM Plex Sans" charset="0"/>
                <a:ea typeface="IBM Plex Sans" charset="0"/>
                <a:cs typeface="IBM Plex Sans" charset="0"/>
              </a:rPr>
              <a:t>QRACs are bad: each variable’s value is recovered probabilistically</a:t>
            </a:r>
          </a:p>
        </p:txBody>
      </p:sp>
      <p:pic>
        <p:nvPicPr>
          <p:cNvPr id="13" name="Picture 12" descr="A picture containing indoor, table, sitting, large&#10;&#10;Description automatically generated">
            <a:extLst>
              <a:ext uri="{FF2B5EF4-FFF2-40B4-BE49-F238E27FC236}">
                <a16:creationId xmlns:a16="http://schemas.microsoft.com/office/drawing/2014/main" id="{00F3F51E-E22C-5143-BF6E-7B095BD88D58}"/>
              </a:ext>
            </a:extLst>
          </p:cNvPr>
          <p:cNvPicPr>
            <a:picLocks noChangeAspect="1"/>
          </p:cNvPicPr>
          <p:nvPr/>
        </p:nvPicPr>
        <p:blipFill>
          <a:blip r:embed="rId3"/>
          <a:stretch>
            <a:fillRect/>
          </a:stretch>
        </p:blipFill>
        <p:spPr>
          <a:xfrm>
            <a:off x="-148155" y="1200150"/>
            <a:ext cx="6320389" cy="2743200"/>
          </a:xfrm>
          <a:prstGeom prst="rect">
            <a:avLst/>
          </a:prstGeom>
        </p:spPr>
      </p:pic>
    </p:spTree>
    <p:extLst>
      <p:ext uri="{BB962C8B-B14F-4D97-AF65-F5344CB8AC3E}">
        <p14:creationId xmlns:p14="http://schemas.microsoft.com/office/powerpoint/2010/main" val="2628784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Magic bases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6" name="Picture 5">
            <a:extLst>
              <a:ext uri="{FF2B5EF4-FFF2-40B4-BE49-F238E27FC236}">
                <a16:creationId xmlns:a16="http://schemas.microsoft.com/office/drawing/2014/main" id="{21F974B4-10BE-7D41-8CFA-AFC3316312E5}"/>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16" name="Picture 15">
            <a:extLst>
              <a:ext uri="{FF2B5EF4-FFF2-40B4-BE49-F238E27FC236}">
                <a16:creationId xmlns:a16="http://schemas.microsoft.com/office/drawing/2014/main" id="{9D128719-AA9E-9745-8361-E9D0377CF083}"/>
              </a:ext>
            </a:extLst>
          </p:cNvPr>
          <p:cNvPicPr>
            <a:picLocks noChangeAspect="1"/>
          </p:cNvPicPr>
          <p:nvPr/>
        </p:nvPicPr>
        <p:blipFill>
          <a:blip r:embed="rId3"/>
          <a:stretch>
            <a:fillRect/>
          </a:stretch>
        </p:blipFill>
        <p:spPr>
          <a:xfrm>
            <a:off x="-122239" y="1200150"/>
            <a:ext cx="6320389" cy="2743200"/>
          </a:xfrm>
          <a:prstGeom prst="rect">
            <a:avLst/>
          </a:prstGeom>
        </p:spPr>
      </p:pic>
    </p:spTree>
    <p:extLst>
      <p:ext uri="{BB962C8B-B14F-4D97-AF65-F5344CB8AC3E}">
        <p14:creationId xmlns:p14="http://schemas.microsoft.com/office/powerpoint/2010/main" val="985846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Magic bases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6" name="Picture 5">
            <a:extLst>
              <a:ext uri="{FF2B5EF4-FFF2-40B4-BE49-F238E27FC236}">
                <a16:creationId xmlns:a16="http://schemas.microsoft.com/office/drawing/2014/main" id="{21F974B4-10BE-7D41-8CFA-AFC3316312E5}"/>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0A0244D2-ADFC-084D-9572-A141A7DE74E8}"/>
              </a:ext>
            </a:extLst>
          </p:cNvPr>
          <p:cNvPicPr>
            <a:picLocks noChangeAspect="1"/>
          </p:cNvPicPr>
          <p:nvPr/>
        </p:nvPicPr>
        <p:blipFill>
          <a:blip r:embed="rId3"/>
          <a:stretch>
            <a:fillRect/>
          </a:stretch>
        </p:blipFill>
        <p:spPr>
          <a:xfrm>
            <a:off x="-148156" y="1200150"/>
            <a:ext cx="6320389" cy="2743200"/>
          </a:xfrm>
          <a:prstGeom prst="rect">
            <a:avLst/>
          </a:prstGeom>
        </p:spPr>
      </p:pic>
      <p:cxnSp>
        <p:nvCxnSpPr>
          <p:cNvPr id="11" name="Straight Arrow Connector 10">
            <a:extLst>
              <a:ext uri="{FF2B5EF4-FFF2-40B4-BE49-F238E27FC236}">
                <a16:creationId xmlns:a16="http://schemas.microsoft.com/office/drawing/2014/main" id="{4443FADF-EFC9-6B40-8096-FCA54F666BA8}"/>
              </a:ext>
            </a:extLst>
          </p:cNvPr>
          <p:cNvCxnSpPr>
            <a:cxnSpLocks/>
          </p:cNvCxnSpPr>
          <p:nvPr/>
        </p:nvCxnSpPr>
        <p:spPr bwMode="auto">
          <a:xfrm flipH="1">
            <a:off x="8000967" y="1025718"/>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C412D42-C835-6540-8650-51F1ED2DBD63}"/>
              </a:ext>
            </a:extLst>
          </p:cNvPr>
          <p:cNvCxnSpPr>
            <a:cxnSpLocks/>
          </p:cNvCxnSpPr>
          <p:nvPr/>
        </p:nvCxnSpPr>
        <p:spPr bwMode="auto">
          <a:xfrm flipH="1">
            <a:off x="8000967" y="4222750"/>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5142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Magic bases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6" name="Picture 5">
            <a:extLst>
              <a:ext uri="{FF2B5EF4-FFF2-40B4-BE49-F238E27FC236}">
                <a16:creationId xmlns:a16="http://schemas.microsoft.com/office/drawing/2014/main" id="{21F974B4-10BE-7D41-8CFA-AFC3316312E5}"/>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7" name="Picture 6" descr="A picture containing ball, sitting, light, holding&#10;&#10;Description automatically generated">
            <a:extLst>
              <a:ext uri="{FF2B5EF4-FFF2-40B4-BE49-F238E27FC236}">
                <a16:creationId xmlns:a16="http://schemas.microsoft.com/office/drawing/2014/main" id="{C16D210C-039A-974A-9A1C-FA2EFA8345FD}"/>
              </a:ext>
            </a:extLst>
          </p:cNvPr>
          <p:cNvPicPr>
            <a:picLocks noChangeAspect="1"/>
          </p:cNvPicPr>
          <p:nvPr/>
        </p:nvPicPr>
        <p:blipFill>
          <a:blip r:embed="rId3"/>
          <a:stretch>
            <a:fillRect/>
          </a:stretch>
        </p:blipFill>
        <p:spPr>
          <a:xfrm>
            <a:off x="-148157" y="1200150"/>
            <a:ext cx="6320389" cy="2743200"/>
          </a:xfrm>
          <a:prstGeom prst="rect">
            <a:avLst/>
          </a:prstGeom>
        </p:spPr>
      </p:pic>
      <p:cxnSp>
        <p:nvCxnSpPr>
          <p:cNvPr id="8" name="Straight Arrow Connector 7">
            <a:extLst>
              <a:ext uri="{FF2B5EF4-FFF2-40B4-BE49-F238E27FC236}">
                <a16:creationId xmlns:a16="http://schemas.microsoft.com/office/drawing/2014/main" id="{A0A204D8-43F9-404D-A26C-B8819CB56281}"/>
              </a:ext>
            </a:extLst>
          </p:cNvPr>
          <p:cNvCxnSpPr>
            <a:cxnSpLocks/>
          </p:cNvCxnSpPr>
          <p:nvPr/>
        </p:nvCxnSpPr>
        <p:spPr bwMode="auto">
          <a:xfrm flipH="1">
            <a:off x="8000967" y="1503700"/>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8D33E4A-BBD8-9449-B00F-2231E631FC52}"/>
              </a:ext>
            </a:extLst>
          </p:cNvPr>
          <p:cNvCxnSpPr>
            <a:cxnSpLocks/>
          </p:cNvCxnSpPr>
          <p:nvPr/>
        </p:nvCxnSpPr>
        <p:spPr bwMode="auto">
          <a:xfrm flipH="1">
            <a:off x="8000967" y="3765550"/>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7013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Magic bases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6" name="Picture 5">
            <a:extLst>
              <a:ext uri="{FF2B5EF4-FFF2-40B4-BE49-F238E27FC236}">
                <a16:creationId xmlns:a16="http://schemas.microsoft.com/office/drawing/2014/main" id="{21F974B4-10BE-7D41-8CFA-AFC3316312E5}"/>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7" name="Picture 6" descr="A picture containing object, ball, clock&#10;&#10;Description automatically generated">
            <a:extLst>
              <a:ext uri="{FF2B5EF4-FFF2-40B4-BE49-F238E27FC236}">
                <a16:creationId xmlns:a16="http://schemas.microsoft.com/office/drawing/2014/main" id="{A06F6AB5-52EB-F940-9E4D-0F6091E52F32}"/>
              </a:ext>
            </a:extLst>
          </p:cNvPr>
          <p:cNvPicPr>
            <a:picLocks noChangeAspect="1"/>
          </p:cNvPicPr>
          <p:nvPr/>
        </p:nvPicPr>
        <p:blipFill>
          <a:blip r:embed="rId3"/>
          <a:stretch>
            <a:fillRect/>
          </a:stretch>
        </p:blipFill>
        <p:spPr>
          <a:xfrm>
            <a:off x="-148156" y="1200150"/>
            <a:ext cx="6320389" cy="2743200"/>
          </a:xfrm>
          <a:prstGeom prst="rect">
            <a:avLst/>
          </a:prstGeom>
        </p:spPr>
      </p:pic>
      <p:cxnSp>
        <p:nvCxnSpPr>
          <p:cNvPr id="8" name="Straight Arrow Connector 7">
            <a:extLst>
              <a:ext uri="{FF2B5EF4-FFF2-40B4-BE49-F238E27FC236}">
                <a16:creationId xmlns:a16="http://schemas.microsoft.com/office/drawing/2014/main" id="{C92EFA10-2AD8-1240-8237-37C0DE03BBF9}"/>
              </a:ext>
            </a:extLst>
          </p:cNvPr>
          <p:cNvCxnSpPr>
            <a:cxnSpLocks/>
          </p:cNvCxnSpPr>
          <p:nvPr/>
        </p:nvCxnSpPr>
        <p:spPr bwMode="auto">
          <a:xfrm flipH="1">
            <a:off x="8000967" y="1960900"/>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3D8B1BD-676F-E34D-AF68-0832B7E3930D}"/>
              </a:ext>
            </a:extLst>
          </p:cNvPr>
          <p:cNvCxnSpPr>
            <a:cxnSpLocks/>
          </p:cNvCxnSpPr>
          <p:nvPr/>
        </p:nvCxnSpPr>
        <p:spPr bwMode="auto">
          <a:xfrm flipH="1">
            <a:off x="8000967" y="3318741"/>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654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Magic bases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6" name="Picture 5">
            <a:extLst>
              <a:ext uri="{FF2B5EF4-FFF2-40B4-BE49-F238E27FC236}">
                <a16:creationId xmlns:a16="http://schemas.microsoft.com/office/drawing/2014/main" id="{21F974B4-10BE-7D41-8CFA-AFC3316312E5}"/>
              </a:ext>
            </a:extLst>
          </p:cNvPr>
          <p:cNvPicPr>
            <a:picLocks noChangeAspect="1"/>
          </p:cNvPicPr>
          <p:nvPr/>
        </p:nvPicPr>
        <p:blipFill>
          <a:blip r:embed="rId2"/>
          <a:stretch>
            <a:fillRect/>
          </a:stretch>
        </p:blipFill>
        <p:spPr>
          <a:xfrm>
            <a:off x="6673851" y="920750"/>
            <a:ext cx="825500" cy="3302000"/>
          </a:xfrm>
          <a:prstGeom prst="rect">
            <a:avLst/>
          </a:prstGeom>
        </p:spPr>
      </p:pic>
      <p:pic>
        <p:nvPicPr>
          <p:cNvPr id="7" name="Picture 6" descr="Icon&#10;&#10;Description automatically generated">
            <a:extLst>
              <a:ext uri="{FF2B5EF4-FFF2-40B4-BE49-F238E27FC236}">
                <a16:creationId xmlns:a16="http://schemas.microsoft.com/office/drawing/2014/main" id="{D43DF7BD-966F-8B4D-80C9-A00CC76906D6}"/>
              </a:ext>
            </a:extLst>
          </p:cNvPr>
          <p:cNvPicPr>
            <a:picLocks noChangeAspect="1"/>
          </p:cNvPicPr>
          <p:nvPr/>
        </p:nvPicPr>
        <p:blipFill>
          <a:blip r:embed="rId3"/>
          <a:stretch>
            <a:fillRect/>
          </a:stretch>
        </p:blipFill>
        <p:spPr>
          <a:xfrm>
            <a:off x="-148156" y="1200150"/>
            <a:ext cx="6320389" cy="2743200"/>
          </a:xfrm>
          <a:prstGeom prst="rect">
            <a:avLst/>
          </a:prstGeom>
        </p:spPr>
      </p:pic>
      <p:cxnSp>
        <p:nvCxnSpPr>
          <p:cNvPr id="8" name="Straight Arrow Connector 7">
            <a:extLst>
              <a:ext uri="{FF2B5EF4-FFF2-40B4-BE49-F238E27FC236}">
                <a16:creationId xmlns:a16="http://schemas.microsoft.com/office/drawing/2014/main" id="{97C245CA-ACE6-7F4C-8D41-6D51BAC9F0C5}"/>
              </a:ext>
            </a:extLst>
          </p:cNvPr>
          <p:cNvCxnSpPr>
            <a:cxnSpLocks/>
          </p:cNvCxnSpPr>
          <p:nvPr/>
        </p:nvCxnSpPr>
        <p:spPr bwMode="auto">
          <a:xfrm flipH="1">
            <a:off x="7959403" y="2407709"/>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9618800-8F54-624F-B10C-273B77668726}"/>
              </a:ext>
            </a:extLst>
          </p:cNvPr>
          <p:cNvCxnSpPr>
            <a:cxnSpLocks/>
          </p:cNvCxnSpPr>
          <p:nvPr/>
        </p:nvCxnSpPr>
        <p:spPr bwMode="auto">
          <a:xfrm flipH="1">
            <a:off x="7959403" y="2861540"/>
            <a:ext cx="546652" cy="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373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a:xfrm>
            <a:off x="210312" y="201169"/>
            <a:ext cx="5373192" cy="477488"/>
          </a:xfrm>
        </p:spPr>
        <p:txBody>
          <a:bodyPr/>
          <a:lstStyle/>
          <a:p>
            <a:r>
              <a:rPr lang="en-US" dirty="0"/>
              <a:t>Outline of today’s presentation</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11" name="Text Placeholder 6">
            <a:extLst>
              <a:ext uri="{FF2B5EF4-FFF2-40B4-BE49-F238E27FC236}">
                <a16:creationId xmlns:a16="http://schemas.microsoft.com/office/drawing/2014/main" id="{EEDA544C-1F87-3E45-AEA6-7EA862D570CB}"/>
              </a:ext>
            </a:extLst>
          </p:cNvPr>
          <p:cNvSpPr>
            <a:spLocks noGrp="1"/>
          </p:cNvSpPr>
          <p:nvPr>
            <p:ph type="body" sz="quarter" idx="13"/>
          </p:nvPr>
        </p:nvSpPr>
        <p:spPr>
          <a:xfrm>
            <a:off x="216662" y="987552"/>
            <a:ext cx="7307765" cy="2686232"/>
          </a:xfrm>
        </p:spPr>
        <p:txBody>
          <a:bodyPr/>
          <a:lstStyle/>
          <a:p>
            <a:r>
              <a:rPr lang="en-US" dirty="0"/>
              <a:t>Motivation</a:t>
            </a:r>
          </a:p>
          <a:p>
            <a:r>
              <a:rPr lang="en-US" dirty="0"/>
              <a:t>Bells and whistles</a:t>
            </a:r>
          </a:p>
          <a:p>
            <a:r>
              <a:rPr lang="en-US" dirty="0"/>
              <a:t>Cogs in the machine</a:t>
            </a:r>
          </a:p>
          <a:p>
            <a:r>
              <a:rPr lang="en-US" dirty="0" err="1"/>
              <a:t>Numerics</a:t>
            </a:r>
            <a:endParaRPr lang="en-US" dirty="0"/>
          </a:p>
          <a:p>
            <a:r>
              <a:rPr lang="en-US" dirty="0"/>
              <a:t>Big picture</a:t>
            </a:r>
          </a:p>
        </p:txBody>
      </p:sp>
    </p:spTree>
    <p:extLst>
      <p:ext uri="{BB962C8B-B14F-4D97-AF65-F5344CB8AC3E}">
        <p14:creationId xmlns:p14="http://schemas.microsoft.com/office/powerpoint/2010/main" val="332314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endParaRPr lang="en-US" dirty="0"/>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r>
              <a:rPr lang="en-US" sz="1800" dirty="0"/>
              <a:t>Graph</a:t>
            </a:r>
          </a:p>
          <a:p>
            <a:endParaRPr lang="en-US" sz="1800" dirty="0"/>
          </a:p>
          <a:p>
            <a:r>
              <a:rPr lang="en-US" sz="1800" dirty="0"/>
              <a:t>Binary variables</a:t>
            </a:r>
          </a:p>
          <a:p>
            <a:endParaRPr lang="en-US" sz="1800" dirty="0"/>
          </a:p>
          <a:p>
            <a:endParaRPr lang="en-US" sz="1800" dirty="0"/>
          </a:p>
          <a:p>
            <a:r>
              <a:rPr lang="en-US" sz="1800" dirty="0" err="1"/>
              <a:t>MaxCut</a:t>
            </a:r>
            <a:r>
              <a:rPr lang="en-US" sz="1800" dirty="0"/>
              <a:t> function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9" name="Picture 8">
            <a:extLst>
              <a:ext uri="{FF2B5EF4-FFF2-40B4-BE49-F238E27FC236}">
                <a16:creationId xmlns:a16="http://schemas.microsoft.com/office/drawing/2014/main" id="{CE1A963D-BF5F-3B4A-A549-7C6EB88A20EF}"/>
              </a:ext>
            </a:extLst>
          </p:cNvPr>
          <p:cNvPicPr>
            <a:picLocks noChangeAspect="1"/>
          </p:cNvPicPr>
          <p:nvPr/>
        </p:nvPicPr>
        <p:blipFill>
          <a:blip r:embed="rId2"/>
          <a:stretch>
            <a:fillRect/>
          </a:stretch>
        </p:blipFill>
        <p:spPr>
          <a:xfrm>
            <a:off x="5533697" y="1285702"/>
            <a:ext cx="1181100" cy="266700"/>
          </a:xfrm>
          <a:prstGeom prst="rect">
            <a:avLst/>
          </a:prstGeom>
        </p:spPr>
      </p:pic>
      <p:pic>
        <p:nvPicPr>
          <p:cNvPr id="10" name="Picture 9">
            <a:extLst>
              <a:ext uri="{FF2B5EF4-FFF2-40B4-BE49-F238E27FC236}">
                <a16:creationId xmlns:a16="http://schemas.microsoft.com/office/drawing/2014/main" id="{AF18E889-078D-2C42-9F2D-18686D6E6F9C}"/>
              </a:ext>
            </a:extLst>
          </p:cNvPr>
          <p:cNvPicPr>
            <a:picLocks noChangeAspect="1"/>
          </p:cNvPicPr>
          <p:nvPr/>
        </p:nvPicPr>
        <p:blipFill>
          <a:blip r:embed="rId3"/>
          <a:stretch>
            <a:fillRect/>
          </a:stretch>
        </p:blipFill>
        <p:spPr>
          <a:xfrm>
            <a:off x="5743904" y="2651319"/>
            <a:ext cx="1574800" cy="292100"/>
          </a:xfrm>
          <a:prstGeom prst="rect">
            <a:avLst/>
          </a:prstGeom>
        </p:spPr>
      </p:pic>
      <p:pic>
        <p:nvPicPr>
          <p:cNvPr id="11" name="Picture 10">
            <a:extLst>
              <a:ext uri="{FF2B5EF4-FFF2-40B4-BE49-F238E27FC236}">
                <a16:creationId xmlns:a16="http://schemas.microsoft.com/office/drawing/2014/main" id="{F395D287-3D2A-9B48-9CDE-FC2083601AB8}"/>
              </a:ext>
            </a:extLst>
          </p:cNvPr>
          <p:cNvPicPr>
            <a:picLocks noChangeAspect="1"/>
          </p:cNvPicPr>
          <p:nvPr/>
        </p:nvPicPr>
        <p:blipFill>
          <a:blip r:embed="rId4"/>
          <a:stretch>
            <a:fillRect/>
          </a:stretch>
        </p:blipFill>
        <p:spPr>
          <a:xfrm>
            <a:off x="6531304" y="2162061"/>
            <a:ext cx="1358900" cy="266700"/>
          </a:xfrm>
          <a:prstGeom prst="rect">
            <a:avLst/>
          </a:prstGeom>
        </p:spPr>
      </p:pic>
      <p:pic>
        <p:nvPicPr>
          <p:cNvPr id="13" name="Picture 12">
            <a:extLst>
              <a:ext uri="{FF2B5EF4-FFF2-40B4-BE49-F238E27FC236}">
                <a16:creationId xmlns:a16="http://schemas.microsoft.com/office/drawing/2014/main" id="{38702979-DAE6-F348-BC44-ABF97613215A}"/>
              </a:ext>
            </a:extLst>
          </p:cNvPr>
          <p:cNvPicPr>
            <a:picLocks noChangeAspect="1"/>
          </p:cNvPicPr>
          <p:nvPr/>
        </p:nvPicPr>
        <p:blipFill>
          <a:blip r:embed="rId5"/>
          <a:stretch>
            <a:fillRect/>
          </a:stretch>
        </p:blipFill>
        <p:spPr>
          <a:xfrm>
            <a:off x="5194960" y="3943350"/>
            <a:ext cx="3136900" cy="698500"/>
          </a:xfrm>
          <a:prstGeom prst="rect">
            <a:avLst/>
          </a:prstGeom>
        </p:spPr>
      </p:pic>
    </p:spTree>
    <p:extLst>
      <p:ext uri="{BB962C8B-B14F-4D97-AF65-F5344CB8AC3E}">
        <p14:creationId xmlns:p14="http://schemas.microsoft.com/office/powerpoint/2010/main" val="849975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endParaRPr lang="en-US" dirty="0"/>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r>
              <a:rPr lang="en-US" sz="1800" dirty="0"/>
              <a:t>Graph</a:t>
            </a:r>
          </a:p>
          <a:p>
            <a:endParaRPr lang="en-US" sz="1800" dirty="0"/>
          </a:p>
          <a:p>
            <a:r>
              <a:rPr lang="en-US" sz="1800" dirty="0"/>
              <a:t>Binary variables</a:t>
            </a:r>
          </a:p>
          <a:p>
            <a:endParaRPr lang="en-US" sz="1800" dirty="0"/>
          </a:p>
          <a:p>
            <a:endParaRPr lang="en-US" sz="1800" dirty="0"/>
          </a:p>
          <a:p>
            <a:r>
              <a:rPr lang="en-US" sz="1800" dirty="0" err="1"/>
              <a:t>MaxCut</a:t>
            </a:r>
            <a:r>
              <a:rPr lang="en-US" sz="1800" dirty="0"/>
              <a:t> function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9" name="Picture 8">
            <a:extLst>
              <a:ext uri="{FF2B5EF4-FFF2-40B4-BE49-F238E27FC236}">
                <a16:creationId xmlns:a16="http://schemas.microsoft.com/office/drawing/2014/main" id="{CE1A963D-BF5F-3B4A-A549-7C6EB88A20EF}"/>
              </a:ext>
            </a:extLst>
          </p:cNvPr>
          <p:cNvPicPr>
            <a:picLocks noChangeAspect="1"/>
          </p:cNvPicPr>
          <p:nvPr/>
        </p:nvPicPr>
        <p:blipFill>
          <a:blip r:embed="rId2"/>
          <a:stretch>
            <a:fillRect/>
          </a:stretch>
        </p:blipFill>
        <p:spPr>
          <a:xfrm>
            <a:off x="5533697" y="1285702"/>
            <a:ext cx="1181100" cy="266700"/>
          </a:xfrm>
          <a:prstGeom prst="rect">
            <a:avLst/>
          </a:prstGeom>
        </p:spPr>
      </p:pic>
      <p:pic>
        <p:nvPicPr>
          <p:cNvPr id="10" name="Picture 9">
            <a:extLst>
              <a:ext uri="{FF2B5EF4-FFF2-40B4-BE49-F238E27FC236}">
                <a16:creationId xmlns:a16="http://schemas.microsoft.com/office/drawing/2014/main" id="{AF18E889-078D-2C42-9F2D-18686D6E6F9C}"/>
              </a:ext>
            </a:extLst>
          </p:cNvPr>
          <p:cNvPicPr>
            <a:picLocks noChangeAspect="1"/>
          </p:cNvPicPr>
          <p:nvPr/>
        </p:nvPicPr>
        <p:blipFill>
          <a:blip r:embed="rId3"/>
          <a:stretch>
            <a:fillRect/>
          </a:stretch>
        </p:blipFill>
        <p:spPr>
          <a:xfrm>
            <a:off x="5743904" y="2651319"/>
            <a:ext cx="1574800" cy="292100"/>
          </a:xfrm>
          <a:prstGeom prst="rect">
            <a:avLst/>
          </a:prstGeom>
        </p:spPr>
      </p:pic>
      <p:pic>
        <p:nvPicPr>
          <p:cNvPr id="11" name="Picture 10">
            <a:extLst>
              <a:ext uri="{FF2B5EF4-FFF2-40B4-BE49-F238E27FC236}">
                <a16:creationId xmlns:a16="http://schemas.microsoft.com/office/drawing/2014/main" id="{F395D287-3D2A-9B48-9CDE-FC2083601AB8}"/>
              </a:ext>
            </a:extLst>
          </p:cNvPr>
          <p:cNvPicPr>
            <a:picLocks noChangeAspect="1"/>
          </p:cNvPicPr>
          <p:nvPr/>
        </p:nvPicPr>
        <p:blipFill>
          <a:blip r:embed="rId4"/>
          <a:stretch>
            <a:fillRect/>
          </a:stretch>
        </p:blipFill>
        <p:spPr>
          <a:xfrm>
            <a:off x="6531304" y="2151551"/>
            <a:ext cx="1358900" cy="266700"/>
          </a:xfrm>
          <a:prstGeom prst="rect">
            <a:avLst/>
          </a:prstGeom>
        </p:spPr>
      </p:pic>
      <p:pic>
        <p:nvPicPr>
          <p:cNvPr id="13" name="Picture 12">
            <a:extLst>
              <a:ext uri="{FF2B5EF4-FFF2-40B4-BE49-F238E27FC236}">
                <a16:creationId xmlns:a16="http://schemas.microsoft.com/office/drawing/2014/main" id="{38702979-DAE6-F348-BC44-ABF97613215A}"/>
              </a:ext>
            </a:extLst>
          </p:cNvPr>
          <p:cNvPicPr>
            <a:picLocks noChangeAspect="1"/>
          </p:cNvPicPr>
          <p:nvPr/>
        </p:nvPicPr>
        <p:blipFill>
          <a:blip r:embed="rId5"/>
          <a:stretch>
            <a:fillRect/>
          </a:stretch>
        </p:blipFill>
        <p:spPr>
          <a:xfrm>
            <a:off x="5194960" y="3943350"/>
            <a:ext cx="3136900" cy="698500"/>
          </a:xfrm>
          <a:prstGeom prst="rect">
            <a:avLst/>
          </a:prstGeom>
        </p:spPr>
      </p:pic>
      <p:pic>
        <p:nvPicPr>
          <p:cNvPr id="24" name="Picture 23">
            <a:extLst>
              <a:ext uri="{FF2B5EF4-FFF2-40B4-BE49-F238E27FC236}">
                <a16:creationId xmlns:a16="http://schemas.microsoft.com/office/drawing/2014/main" id="{DEF7506D-3791-0C48-81C5-B8469FBA6BB3}"/>
              </a:ext>
            </a:extLst>
          </p:cNvPr>
          <p:cNvPicPr>
            <a:picLocks noChangeAspect="1"/>
          </p:cNvPicPr>
          <p:nvPr/>
        </p:nvPicPr>
        <p:blipFill>
          <a:blip r:embed="rId6"/>
          <a:stretch>
            <a:fillRect/>
          </a:stretch>
        </p:blipFill>
        <p:spPr>
          <a:xfrm>
            <a:off x="882683" y="1438469"/>
            <a:ext cx="2628900" cy="266700"/>
          </a:xfrm>
          <a:prstGeom prst="rect">
            <a:avLst/>
          </a:prstGeom>
        </p:spPr>
      </p:pic>
    </p:spTree>
    <p:extLst>
      <p:ext uri="{BB962C8B-B14F-4D97-AF65-F5344CB8AC3E}">
        <p14:creationId xmlns:p14="http://schemas.microsoft.com/office/powerpoint/2010/main" val="3404386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r>
              <a:rPr lang="en-US" sz="1800" dirty="0"/>
              <a:t>Graph</a:t>
            </a:r>
          </a:p>
          <a:p>
            <a:endParaRPr lang="en-US" sz="1800" dirty="0"/>
          </a:p>
          <a:p>
            <a:r>
              <a:rPr lang="en-US" sz="1800" dirty="0"/>
              <a:t>Binary variables</a:t>
            </a:r>
          </a:p>
          <a:p>
            <a:endParaRPr lang="en-US" sz="1800" dirty="0"/>
          </a:p>
          <a:p>
            <a:endParaRPr lang="en-US" sz="1800" dirty="0"/>
          </a:p>
          <a:p>
            <a:r>
              <a:rPr lang="en-US" sz="1800" dirty="0" err="1"/>
              <a:t>MaxCut</a:t>
            </a:r>
            <a:r>
              <a:rPr lang="en-US" sz="1800" dirty="0"/>
              <a:t> function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9" name="Picture 8">
            <a:extLst>
              <a:ext uri="{FF2B5EF4-FFF2-40B4-BE49-F238E27FC236}">
                <a16:creationId xmlns:a16="http://schemas.microsoft.com/office/drawing/2014/main" id="{CE1A963D-BF5F-3B4A-A549-7C6EB88A20EF}"/>
              </a:ext>
            </a:extLst>
          </p:cNvPr>
          <p:cNvPicPr>
            <a:picLocks noChangeAspect="1"/>
          </p:cNvPicPr>
          <p:nvPr/>
        </p:nvPicPr>
        <p:blipFill>
          <a:blip r:embed="rId2"/>
          <a:stretch>
            <a:fillRect/>
          </a:stretch>
        </p:blipFill>
        <p:spPr>
          <a:xfrm>
            <a:off x="5533697" y="1285702"/>
            <a:ext cx="1181100" cy="266700"/>
          </a:xfrm>
          <a:prstGeom prst="rect">
            <a:avLst/>
          </a:prstGeom>
        </p:spPr>
      </p:pic>
      <p:pic>
        <p:nvPicPr>
          <p:cNvPr id="10" name="Picture 9">
            <a:extLst>
              <a:ext uri="{FF2B5EF4-FFF2-40B4-BE49-F238E27FC236}">
                <a16:creationId xmlns:a16="http://schemas.microsoft.com/office/drawing/2014/main" id="{AF18E889-078D-2C42-9F2D-18686D6E6F9C}"/>
              </a:ext>
            </a:extLst>
          </p:cNvPr>
          <p:cNvPicPr>
            <a:picLocks noChangeAspect="1"/>
          </p:cNvPicPr>
          <p:nvPr/>
        </p:nvPicPr>
        <p:blipFill>
          <a:blip r:embed="rId3"/>
          <a:stretch>
            <a:fillRect/>
          </a:stretch>
        </p:blipFill>
        <p:spPr>
          <a:xfrm>
            <a:off x="5743904" y="2651319"/>
            <a:ext cx="1574800" cy="292100"/>
          </a:xfrm>
          <a:prstGeom prst="rect">
            <a:avLst/>
          </a:prstGeom>
        </p:spPr>
      </p:pic>
      <p:pic>
        <p:nvPicPr>
          <p:cNvPr id="11" name="Picture 10">
            <a:extLst>
              <a:ext uri="{FF2B5EF4-FFF2-40B4-BE49-F238E27FC236}">
                <a16:creationId xmlns:a16="http://schemas.microsoft.com/office/drawing/2014/main" id="{F395D287-3D2A-9B48-9CDE-FC2083601AB8}"/>
              </a:ext>
            </a:extLst>
          </p:cNvPr>
          <p:cNvPicPr>
            <a:picLocks noChangeAspect="1"/>
          </p:cNvPicPr>
          <p:nvPr/>
        </p:nvPicPr>
        <p:blipFill>
          <a:blip r:embed="rId4"/>
          <a:stretch>
            <a:fillRect/>
          </a:stretch>
        </p:blipFill>
        <p:spPr>
          <a:xfrm>
            <a:off x="6531304" y="2151551"/>
            <a:ext cx="1358900" cy="266700"/>
          </a:xfrm>
          <a:prstGeom prst="rect">
            <a:avLst/>
          </a:prstGeom>
        </p:spPr>
      </p:pic>
      <p:pic>
        <p:nvPicPr>
          <p:cNvPr id="13" name="Picture 12">
            <a:extLst>
              <a:ext uri="{FF2B5EF4-FFF2-40B4-BE49-F238E27FC236}">
                <a16:creationId xmlns:a16="http://schemas.microsoft.com/office/drawing/2014/main" id="{38702979-DAE6-F348-BC44-ABF97613215A}"/>
              </a:ext>
            </a:extLst>
          </p:cNvPr>
          <p:cNvPicPr>
            <a:picLocks noChangeAspect="1"/>
          </p:cNvPicPr>
          <p:nvPr/>
        </p:nvPicPr>
        <p:blipFill>
          <a:blip r:embed="rId5"/>
          <a:stretch>
            <a:fillRect/>
          </a:stretch>
        </p:blipFill>
        <p:spPr>
          <a:xfrm>
            <a:off x="5194960" y="3943350"/>
            <a:ext cx="3136900" cy="698500"/>
          </a:xfrm>
          <a:prstGeom prst="rect">
            <a:avLst/>
          </a:prstGeom>
        </p:spPr>
      </p:pic>
      <p:pic>
        <p:nvPicPr>
          <p:cNvPr id="12" name="Picture 11">
            <a:extLst>
              <a:ext uri="{FF2B5EF4-FFF2-40B4-BE49-F238E27FC236}">
                <a16:creationId xmlns:a16="http://schemas.microsoft.com/office/drawing/2014/main" id="{0AB1C4A9-6BD1-9C47-9410-B5235A8AD2C6}"/>
              </a:ext>
            </a:extLst>
          </p:cNvPr>
          <p:cNvPicPr>
            <a:picLocks noChangeAspect="1"/>
          </p:cNvPicPr>
          <p:nvPr/>
        </p:nvPicPr>
        <p:blipFill>
          <a:blip r:embed="rId6"/>
          <a:stretch>
            <a:fillRect/>
          </a:stretch>
        </p:blipFill>
        <p:spPr>
          <a:xfrm>
            <a:off x="717583" y="1438469"/>
            <a:ext cx="2806700" cy="2425700"/>
          </a:xfrm>
          <a:prstGeom prst="rect">
            <a:avLst/>
          </a:prstGeom>
        </p:spPr>
      </p:pic>
      <p:sp>
        <p:nvSpPr>
          <p:cNvPr id="6" name="TextBox 5">
            <a:extLst>
              <a:ext uri="{FF2B5EF4-FFF2-40B4-BE49-F238E27FC236}">
                <a16:creationId xmlns:a16="http://schemas.microsoft.com/office/drawing/2014/main" id="{E5F4FDA2-6F0D-E241-98C2-31859886BCA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4" name="TextBox 13">
            <a:extLst>
              <a:ext uri="{FF2B5EF4-FFF2-40B4-BE49-F238E27FC236}">
                <a16:creationId xmlns:a16="http://schemas.microsoft.com/office/drawing/2014/main" id="{B19AD191-7B56-0443-A6F4-799677D55123}"/>
              </a:ext>
            </a:extLst>
          </p:cNvPr>
          <p:cNvSpPr txBox="1"/>
          <p:nvPr/>
        </p:nvSpPr>
        <p:spPr>
          <a:xfrm>
            <a:off x="1743510" y="2517064"/>
            <a:ext cx="2237303"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triplets of variables are assigned to one qubit</a:t>
            </a:r>
          </a:p>
        </p:txBody>
      </p:sp>
    </p:spTree>
    <p:extLst>
      <p:ext uri="{BB962C8B-B14F-4D97-AF65-F5344CB8AC3E}">
        <p14:creationId xmlns:p14="http://schemas.microsoft.com/office/powerpoint/2010/main" val="203348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r>
              <a:rPr lang="en-US" sz="1800" dirty="0"/>
              <a:t>Graph</a:t>
            </a:r>
          </a:p>
          <a:p>
            <a:endParaRPr lang="en-US" sz="1800" dirty="0"/>
          </a:p>
          <a:p>
            <a:r>
              <a:rPr lang="en-US" sz="1800" dirty="0"/>
              <a:t>Binary variables</a:t>
            </a:r>
          </a:p>
          <a:p>
            <a:endParaRPr lang="en-US" sz="1800" dirty="0"/>
          </a:p>
          <a:p>
            <a:endParaRPr lang="en-US" sz="1800" dirty="0"/>
          </a:p>
          <a:p>
            <a:r>
              <a:rPr lang="en-US" sz="1800" dirty="0" err="1"/>
              <a:t>MaxCut</a:t>
            </a:r>
            <a:r>
              <a:rPr lang="en-US" sz="1800" dirty="0"/>
              <a:t> function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33</a:t>
            </a:fld>
            <a:endParaRPr lang="en-US" dirty="0"/>
          </a:p>
        </p:txBody>
      </p:sp>
      <p:pic>
        <p:nvPicPr>
          <p:cNvPr id="9" name="Picture 8">
            <a:extLst>
              <a:ext uri="{FF2B5EF4-FFF2-40B4-BE49-F238E27FC236}">
                <a16:creationId xmlns:a16="http://schemas.microsoft.com/office/drawing/2014/main" id="{CE1A963D-BF5F-3B4A-A549-7C6EB88A20EF}"/>
              </a:ext>
            </a:extLst>
          </p:cNvPr>
          <p:cNvPicPr>
            <a:picLocks noChangeAspect="1"/>
          </p:cNvPicPr>
          <p:nvPr/>
        </p:nvPicPr>
        <p:blipFill>
          <a:blip r:embed="rId2"/>
          <a:stretch>
            <a:fillRect/>
          </a:stretch>
        </p:blipFill>
        <p:spPr>
          <a:xfrm>
            <a:off x="5533697" y="1285702"/>
            <a:ext cx="1181100" cy="266700"/>
          </a:xfrm>
          <a:prstGeom prst="rect">
            <a:avLst/>
          </a:prstGeom>
        </p:spPr>
      </p:pic>
      <p:pic>
        <p:nvPicPr>
          <p:cNvPr id="10" name="Picture 9">
            <a:extLst>
              <a:ext uri="{FF2B5EF4-FFF2-40B4-BE49-F238E27FC236}">
                <a16:creationId xmlns:a16="http://schemas.microsoft.com/office/drawing/2014/main" id="{AF18E889-078D-2C42-9F2D-18686D6E6F9C}"/>
              </a:ext>
            </a:extLst>
          </p:cNvPr>
          <p:cNvPicPr>
            <a:picLocks noChangeAspect="1"/>
          </p:cNvPicPr>
          <p:nvPr/>
        </p:nvPicPr>
        <p:blipFill>
          <a:blip r:embed="rId3"/>
          <a:stretch>
            <a:fillRect/>
          </a:stretch>
        </p:blipFill>
        <p:spPr>
          <a:xfrm>
            <a:off x="5743904" y="2651319"/>
            <a:ext cx="1574800" cy="292100"/>
          </a:xfrm>
          <a:prstGeom prst="rect">
            <a:avLst/>
          </a:prstGeom>
        </p:spPr>
      </p:pic>
      <p:pic>
        <p:nvPicPr>
          <p:cNvPr id="11" name="Picture 10">
            <a:extLst>
              <a:ext uri="{FF2B5EF4-FFF2-40B4-BE49-F238E27FC236}">
                <a16:creationId xmlns:a16="http://schemas.microsoft.com/office/drawing/2014/main" id="{F395D287-3D2A-9B48-9CDE-FC2083601AB8}"/>
              </a:ext>
            </a:extLst>
          </p:cNvPr>
          <p:cNvPicPr>
            <a:picLocks noChangeAspect="1"/>
          </p:cNvPicPr>
          <p:nvPr/>
        </p:nvPicPr>
        <p:blipFill>
          <a:blip r:embed="rId4"/>
          <a:stretch>
            <a:fillRect/>
          </a:stretch>
        </p:blipFill>
        <p:spPr>
          <a:xfrm>
            <a:off x="6531304" y="2151551"/>
            <a:ext cx="1358900" cy="266700"/>
          </a:xfrm>
          <a:prstGeom prst="rect">
            <a:avLst/>
          </a:prstGeom>
        </p:spPr>
      </p:pic>
      <p:pic>
        <p:nvPicPr>
          <p:cNvPr id="13" name="Picture 12">
            <a:extLst>
              <a:ext uri="{FF2B5EF4-FFF2-40B4-BE49-F238E27FC236}">
                <a16:creationId xmlns:a16="http://schemas.microsoft.com/office/drawing/2014/main" id="{38702979-DAE6-F348-BC44-ABF97613215A}"/>
              </a:ext>
            </a:extLst>
          </p:cNvPr>
          <p:cNvPicPr>
            <a:picLocks noChangeAspect="1"/>
          </p:cNvPicPr>
          <p:nvPr/>
        </p:nvPicPr>
        <p:blipFill>
          <a:blip r:embed="rId5"/>
          <a:stretch>
            <a:fillRect/>
          </a:stretch>
        </p:blipFill>
        <p:spPr>
          <a:xfrm>
            <a:off x="5194960" y="3943350"/>
            <a:ext cx="3136900" cy="698500"/>
          </a:xfrm>
          <a:prstGeom prst="rect">
            <a:avLst/>
          </a:prstGeom>
        </p:spPr>
      </p:pic>
      <p:pic>
        <p:nvPicPr>
          <p:cNvPr id="12" name="Picture 11">
            <a:extLst>
              <a:ext uri="{FF2B5EF4-FFF2-40B4-BE49-F238E27FC236}">
                <a16:creationId xmlns:a16="http://schemas.microsoft.com/office/drawing/2014/main" id="{0AB1C4A9-6BD1-9C47-9410-B5235A8AD2C6}"/>
              </a:ext>
            </a:extLst>
          </p:cNvPr>
          <p:cNvPicPr>
            <a:picLocks noChangeAspect="1"/>
          </p:cNvPicPr>
          <p:nvPr/>
        </p:nvPicPr>
        <p:blipFill>
          <a:blip r:embed="rId6"/>
          <a:stretch>
            <a:fillRect/>
          </a:stretch>
        </p:blipFill>
        <p:spPr>
          <a:xfrm>
            <a:off x="717583" y="1438469"/>
            <a:ext cx="2806700" cy="2425700"/>
          </a:xfrm>
          <a:prstGeom prst="rect">
            <a:avLst/>
          </a:prstGeom>
        </p:spPr>
      </p:pic>
      <p:sp>
        <p:nvSpPr>
          <p:cNvPr id="6" name="TextBox 5">
            <a:extLst>
              <a:ext uri="{FF2B5EF4-FFF2-40B4-BE49-F238E27FC236}">
                <a16:creationId xmlns:a16="http://schemas.microsoft.com/office/drawing/2014/main" id="{E5F4FDA2-6F0D-E241-98C2-31859886BCA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4" name="TextBox 13">
            <a:extLst>
              <a:ext uri="{FF2B5EF4-FFF2-40B4-BE49-F238E27FC236}">
                <a16:creationId xmlns:a16="http://schemas.microsoft.com/office/drawing/2014/main" id="{B19AD191-7B56-0443-A6F4-799677D55123}"/>
              </a:ext>
            </a:extLst>
          </p:cNvPr>
          <p:cNvSpPr txBox="1"/>
          <p:nvPr/>
        </p:nvSpPr>
        <p:spPr>
          <a:xfrm>
            <a:off x="1743510" y="2517064"/>
            <a:ext cx="2237303"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triplets of variables are assigned to one qubit</a:t>
            </a:r>
          </a:p>
        </p:txBody>
      </p:sp>
      <p:pic>
        <p:nvPicPr>
          <p:cNvPr id="4" name="Picture 3">
            <a:extLst>
              <a:ext uri="{FF2B5EF4-FFF2-40B4-BE49-F238E27FC236}">
                <a16:creationId xmlns:a16="http://schemas.microsoft.com/office/drawing/2014/main" id="{72A4850E-91C2-EC4C-A3F3-89E7B4C0F596}"/>
              </a:ext>
            </a:extLst>
          </p:cNvPr>
          <p:cNvPicPr>
            <a:picLocks noChangeAspect="1"/>
          </p:cNvPicPr>
          <p:nvPr/>
        </p:nvPicPr>
        <p:blipFill>
          <a:blip r:embed="rId7"/>
          <a:stretch>
            <a:fillRect/>
          </a:stretch>
        </p:blipFill>
        <p:spPr>
          <a:xfrm>
            <a:off x="1916011" y="2354751"/>
            <a:ext cx="1892300" cy="127000"/>
          </a:xfrm>
          <a:prstGeom prst="rect">
            <a:avLst/>
          </a:prstGeom>
        </p:spPr>
      </p:pic>
      <p:pic>
        <p:nvPicPr>
          <p:cNvPr id="15" name="Picture 14" descr="A picture containing indoor, table, sitting, large&#10;&#10;Description automatically generated">
            <a:extLst>
              <a:ext uri="{FF2B5EF4-FFF2-40B4-BE49-F238E27FC236}">
                <a16:creationId xmlns:a16="http://schemas.microsoft.com/office/drawing/2014/main" id="{AF9C7214-7396-9349-8E1A-3F5EA1107190}"/>
              </a:ext>
            </a:extLst>
          </p:cNvPr>
          <p:cNvPicPr>
            <a:picLocks noChangeAspect="1"/>
          </p:cNvPicPr>
          <p:nvPr/>
        </p:nvPicPr>
        <p:blipFill>
          <a:blip r:embed="rId8"/>
          <a:stretch>
            <a:fillRect/>
          </a:stretch>
        </p:blipFill>
        <p:spPr>
          <a:xfrm>
            <a:off x="1756740" y="2914275"/>
            <a:ext cx="1474757" cy="640080"/>
          </a:xfrm>
          <a:prstGeom prst="rect">
            <a:avLst/>
          </a:prstGeom>
        </p:spPr>
      </p:pic>
      <p:pic>
        <p:nvPicPr>
          <p:cNvPr id="16" name="Picture 15" descr="A picture containing indoor, table, sitting, large&#10;&#10;Description automatically generated">
            <a:extLst>
              <a:ext uri="{FF2B5EF4-FFF2-40B4-BE49-F238E27FC236}">
                <a16:creationId xmlns:a16="http://schemas.microsoft.com/office/drawing/2014/main" id="{E62428E6-8BE0-3046-B8C4-56372A99EA4C}"/>
              </a:ext>
            </a:extLst>
          </p:cNvPr>
          <p:cNvPicPr>
            <a:picLocks noChangeAspect="1"/>
          </p:cNvPicPr>
          <p:nvPr/>
        </p:nvPicPr>
        <p:blipFill>
          <a:blip r:embed="rId8"/>
          <a:stretch>
            <a:fillRect/>
          </a:stretch>
        </p:blipFill>
        <p:spPr>
          <a:xfrm>
            <a:off x="2786904" y="2914275"/>
            <a:ext cx="1474757" cy="640080"/>
          </a:xfrm>
          <a:prstGeom prst="rect">
            <a:avLst/>
          </a:prstGeom>
        </p:spPr>
      </p:pic>
    </p:spTree>
    <p:extLst>
      <p:ext uri="{BB962C8B-B14F-4D97-AF65-F5344CB8AC3E}">
        <p14:creationId xmlns:p14="http://schemas.microsoft.com/office/powerpoint/2010/main" val="2322194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r>
              <a:rPr lang="en-US" sz="1800" dirty="0"/>
              <a:t>Graph</a:t>
            </a:r>
          </a:p>
          <a:p>
            <a:endParaRPr lang="en-US" sz="1800" dirty="0"/>
          </a:p>
          <a:p>
            <a:r>
              <a:rPr lang="en-US" sz="1800" dirty="0"/>
              <a:t>Binary variables</a:t>
            </a:r>
          </a:p>
          <a:p>
            <a:endParaRPr lang="en-US" sz="1800" dirty="0"/>
          </a:p>
          <a:p>
            <a:endParaRPr lang="en-US" sz="1800" dirty="0"/>
          </a:p>
          <a:p>
            <a:r>
              <a:rPr lang="en-US" sz="1800" dirty="0" err="1"/>
              <a:t>MaxCut</a:t>
            </a:r>
            <a:r>
              <a:rPr lang="en-US" sz="1800" dirty="0"/>
              <a:t> function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34</a:t>
            </a:fld>
            <a:endParaRPr lang="en-US" dirty="0"/>
          </a:p>
        </p:txBody>
      </p:sp>
      <p:pic>
        <p:nvPicPr>
          <p:cNvPr id="9" name="Picture 8">
            <a:extLst>
              <a:ext uri="{FF2B5EF4-FFF2-40B4-BE49-F238E27FC236}">
                <a16:creationId xmlns:a16="http://schemas.microsoft.com/office/drawing/2014/main" id="{CE1A963D-BF5F-3B4A-A549-7C6EB88A20EF}"/>
              </a:ext>
            </a:extLst>
          </p:cNvPr>
          <p:cNvPicPr>
            <a:picLocks noChangeAspect="1"/>
          </p:cNvPicPr>
          <p:nvPr/>
        </p:nvPicPr>
        <p:blipFill>
          <a:blip r:embed="rId2"/>
          <a:stretch>
            <a:fillRect/>
          </a:stretch>
        </p:blipFill>
        <p:spPr>
          <a:xfrm>
            <a:off x="5533697" y="1285702"/>
            <a:ext cx="1181100" cy="266700"/>
          </a:xfrm>
          <a:prstGeom prst="rect">
            <a:avLst/>
          </a:prstGeom>
        </p:spPr>
      </p:pic>
      <p:pic>
        <p:nvPicPr>
          <p:cNvPr id="10" name="Picture 9">
            <a:extLst>
              <a:ext uri="{FF2B5EF4-FFF2-40B4-BE49-F238E27FC236}">
                <a16:creationId xmlns:a16="http://schemas.microsoft.com/office/drawing/2014/main" id="{AF18E889-078D-2C42-9F2D-18686D6E6F9C}"/>
              </a:ext>
            </a:extLst>
          </p:cNvPr>
          <p:cNvPicPr>
            <a:picLocks noChangeAspect="1"/>
          </p:cNvPicPr>
          <p:nvPr/>
        </p:nvPicPr>
        <p:blipFill>
          <a:blip r:embed="rId3"/>
          <a:stretch>
            <a:fillRect/>
          </a:stretch>
        </p:blipFill>
        <p:spPr>
          <a:xfrm>
            <a:off x="5743904" y="2651319"/>
            <a:ext cx="1574800" cy="292100"/>
          </a:xfrm>
          <a:prstGeom prst="rect">
            <a:avLst/>
          </a:prstGeom>
        </p:spPr>
      </p:pic>
      <p:pic>
        <p:nvPicPr>
          <p:cNvPr id="11" name="Picture 10">
            <a:extLst>
              <a:ext uri="{FF2B5EF4-FFF2-40B4-BE49-F238E27FC236}">
                <a16:creationId xmlns:a16="http://schemas.microsoft.com/office/drawing/2014/main" id="{F395D287-3D2A-9B48-9CDE-FC2083601AB8}"/>
              </a:ext>
            </a:extLst>
          </p:cNvPr>
          <p:cNvPicPr>
            <a:picLocks noChangeAspect="1"/>
          </p:cNvPicPr>
          <p:nvPr/>
        </p:nvPicPr>
        <p:blipFill>
          <a:blip r:embed="rId4"/>
          <a:stretch>
            <a:fillRect/>
          </a:stretch>
        </p:blipFill>
        <p:spPr>
          <a:xfrm>
            <a:off x="6531304" y="2151551"/>
            <a:ext cx="1358900" cy="266700"/>
          </a:xfrm>
          <a:prstGeom prst="rect">
            <a:avLst/>
          </a:prstGeom>
        </p:spPr>
      </p:pic>
      <p:pic>
        <p:nvPicPr>
          <p:cNvPr id="13" name="Picture 12">
            <a:extLst>
              <a:ext uri="{FF2B5EF4-FFF2-40B4-BE49-F238E27FC236}">
                <a16:creationId xmlns:a16="http://schemas.microsoft.com/office/drawing/2014/main" id="{38702979-DAE6-F348-BC44-ABF97613215A}"/>
              </a:ext>
            </a:extLst>
          </p:cNvPr>
          <p:cNvPicPr>
            <a:picLocks noChangeAspect="1"/>
          </p:cNvPicPr>
          <p:nvPr/>
        </p:nvPicPr>
        <p:blipFill>
          <a:blip r:embed="rId5"/>
          <a:stretch>
            <a:fillRect/>
          </a:stretch>
        </p:blipFill>
        <p:spPr>
          <a:xfrm>
            <a:off x="5194960" y="3943350"/>
            <a:ext cx="3136900" cy="698500"/>
          </a:xfrm>
          <a:prstGeom prst="rect">
            <a:avLst/>
          </a:prstGeom>
        </p:spPr>
      </p:pic>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6"/>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spTree>
    <p:extLst>
      <p:ext uri="{BB962C8B-B14F-4D97-AF65-F5344CB8AC3E}">
        <p14:creationId xmlns:p14="http://schemas.microsoft.com/office/powerpoint/2010/main" val="1730151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pPr marL="285750" indent="-285750">
              <a:buFont typeface="Arial" panose="020B0604020202020204" pitchFamily="34" charset="0"/>
              <a:buChar char="•"/>
            </a:pPr>
            <a:r>
              <a:rPr lang="en-US" dirty="0"/>
              <a:t>QRAC allows us to recover binary variables by measuring Pauli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MaxCut</a:t>
            </a:r>
            <a:r>
              <a:rPr lang="en-US" dirty="0"/>
              <a:t> requires us understanding parities of binary variables whenever an edge is present</a:t>
            </a:r>
          </a:p>
          <a:p>
            <a:pPr marL="285750" indent="-285750">
              <a:buFont typeface="Arial" panose="020B0604020202020204" pitchFamily="34" charset="0"/>
              <a:buChar char="•"/>
            </a:pPr>
            <a:r>
              <a:rPr lang="en-US" dirty="0"/>
              <a:t>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Sufficient to make sure vertices of an edge are associated with </a:t>
            </a:r>
            <a:r>
              <a:rPr lang="en-US" i="1" dirty="0"/>
              <a:t>different</a:t>
            </a:r>
            <a:r>
              <a:rPr lang="en-US" dirty="0"/>
              <a:t> qubits</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35</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2753A356-80EB-2C4D-9928-0F4D7D4AC6C5}"/>
              </a:ext>
            </a:extLst>
          </p:cNvPr>
          <p:cNvPicPr>
            <a:picLocks noChangeAspect="1"/>
          </p:cNvPicPr>
          <p:nvPr/>
        </p:nvPicPr>
        <p:blipFill>
          <a:blip r:embed="rId3"/>
          <a:stretch>
            <a:fillRect/>
          </a:stretch>
        </p:blipFill>
        <p:spPr>
          <a:xfrm>
            <a:off x="5911850" y="1860550"/>
            <a:ext cx="1727200" cy="254000"/>
          </a:xfrm>
          <a:prstGeom prst="rect">
            <a:avLst/>
          </a:prstGeom>
        </p:spPr>
      </p:pic>
      <p:pic>
        <p:nvPicPr>
          <p:cNvPr id="10" name="Picture 9">
            <a:extLst>
              <a:ext uri="{FF2B5EF4-FFF2-40B4-BE49-F238E27FC236}">
                <a16:creationId xmlns:a16="http://schemas.microsoft.com/office/drawing/2014/main" id="{02AF7D21-421C-874D-9DBA-F8245E977D7F}"/>
              </a:ext>
            </a:extLst>
          </p:cNvPr>
          <p:cNvPicPr>
            <a:picLocks noChangeAspect="1"/>
          </p:cNvPicPr>
          <p:nvPr/>
        </p:nvPicPr>
        <p:blipFill>
          <a:blip r:embed="rId4"/>
          <a:stretch>
            <a:fillRect/>
          </a:stretch>
        </p:blipFill>
        <p:spPr>
          <a:xfrm>
            <a:off x="5641068" y="2852730"/>
            <a:ext cx="2997200" cy="546100"/>
          </a:xfrm>
          <a:prstGeom prst="rect">
            <a:avLst/>
          </a:prstGeom>
        </p:spPr>
      </p:pic>
    </p:spTree>
    <p:extLst>
      <p:ext uri="{BB962C8B-B14F-4D97-AF65-F5344CB8AC3E}">
        <p14:creationId xmlns:p14="http://schemas.microsoft.com/office/powerpoint/2010/main" val="221832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pPr marL="285750" indent="-285750">
              <a:buFont typeface="Arial" panose="020B0604020202020204" pitchFamily="34" charset="0"/>
              <a:buChar char="•"/>
            </a:pPr>
            <a:r>
              <a:rPr lang="en-US" dirty="0"/>
              <a:t>QRAC allows us to recover binary variables by measuring Pauli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MaxCut</a:t>
            </a:r>
            <a:r>
              <a:rPr lang="en-US" dirty="0"/>
              <a:t> requires us understanding parities of binary variables whenever an edge is present</a:t>
            </a:r>
          </a:p>
          <a:p>
            <a:pPr marL="285750" indent="-285750">
              <a:buFont typeface="Arial" panose="020B0604020202020204" pitchFamily="34" charset="0"/>
              <a:buChar char="•"/>
            </a:pPr>
            <a:r>
              <a:rPr lang="en-US" dirty="0"/>
              <a:t>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Sufficient to make sure vertices of an edge are associated with </a:t>
            </a:r>
            <a:r>
              <a:rPr lang="en-US" i="1" dirty="0"/>
              <a:t>different</a:t>
            </a:r>
            <a:r>
              <a:rPr lang="en-US" dirty="0"/>
              <a:t> qubits</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36</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2753A356-80EB-2C4D-9928-0F4D7D4AC6C5}"/>
              </a:ext>
            </a:extLst>
          </p:cNvPr>
          <p:cNvPicPr>
            <a:picLocks noChangeAspect="1"/>
          </p:cNvPicPr>
          <p:nvPr/>
        </p:nvPicPr>
        <p:blipFill>
          <a:blip r:embed="rId3"/>
          <a:stretch>
            <a:fillRect/>
          </a:stretch>
        </p:blipFill>
        <p:spPr>
          <a:xfrm>
            <a:off x="5911850" y="1860550"/>
            <a:ext cx="1727200" cy="254000"/>
          </a:xfrm>
          <a:prstGeom prst="rect">
            <a:avLst/>
          </a:prstGeom>
        </p:spPr>
      </p:pic>
      <p:pic>
        <p:nvPicPr>
          <p:cNvPr id="10" name="Picture 9">
            <a:extLst>
              <a:ext uri="{FF2B5EF4-FFF2-40B4-BE49-F238E27FC236}">
                <a16:creationId xmlns:a16="http://schemas.microsoft.com/office/drawing/2014/main" id="{02AF7D21-421C-874D-9DBA-F8245E977D7F}"/>
              </a:ext>
            </a:extLst>
          </p:cNvPr>
          <p:cNvPicPr>
            <a:picLocks noChangeAspect="1"/>
          </p:cNvPicPr>
          <p:nvPr/>
        </p:nvPicPr>
        <p:blipFill>
          <a:blip r:embed="rId4"/>
          <a:stretch>
            <a:fillRect/>
          </a:stretch>
        </p:blipFill>
        <p:spPr>
          <a:xfrm>
            <a:off x="5641068" y="2852730"/>
            <a:ext cx="2997200" cy="546100"/>
          </a:xfrm>
          <a:prstGeom prst="rect">
            <a:avLst/>
          </a:prstGeom>
        </p:spPr>
      </p:pic>
      <p:pic>
        <p:nvPicPr>
          <p:cNvPr id="11" name="Picture 10">
            <a:extLst>
              <a:ext uri="{FF2B5EF4-FFF2-40B4-BE49-F238E27FC236}">
                <a16:creationId xmlns:a16="http://schemas.microsoft.com/office/drawing/2014/main" id="{B6E048A6-65EA-854C-BA5E-521440F9C7E5}"/>
              </a:ext>
            </a:extLst>
          </p:cNvPr>
          <p:cNvPicPr>
            <a:picLocks noChangeAspect="1"/>
          </p:cNvPicPr>
          <p:nvPr/>
        </p:nvPicPr>
        <p:blipFill>
          <a:blip r:embed="rId5"/>
          <a:stretch>
            <a:fillRect/>
          </a:stretch>
        </p:blipFill>
        <p:spPr>
          <a:xfrm>
            <a:off x="1916011" y="2354751"/>
            <a:ext cx="1892300" cy="127000"/>
          </a:xfrm>
          <a:prstGeom prst="rect">
            <a:avLst/>
          </a:prstGeom>
        </p:spPr>
      </p:pic>
      <p:pic>
        <p:nvPicPr>
          <p:cNvPr id="12" name="Picture 11" descr="A picture containing indoor, table, sitting, large&#10;&#10;Description automatically generated">
            <a:extLst>
              <a:ext uri="{FF2B5EF4-FFF2-40B4-BE49-F238E27FC236}">
                <a16:creationId xmlns:a16="http://schemas.microsoft.com/office/drawing/2014/main" id="{663F2DFC-BFBC-3A4D-88DC-5DE229E84756}"/>
              </a:ext>
            </a:extLst>
          </p:cNvPr>
          <p:cNvPicPr>
            <a:picLocks noChangeAspect="1"/>
          </p:cNvPicPr>
          <p:nvPr/>
        </p:nvPicPr>
        <p:blipFill>
          <a:blip r:embed="rId6"/>
          <a:stretch>
            <a:fillRect/>
          </a:stretch>
        </p:blipFill>
        <p:spPr>
          <a:xfrm>
            <a:off x="1756740" y="2623576"/>
            <a:ext cx="1474757" cy="64008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76EAB93B-BA50-C34B-AABB-37617AD79E3E}"/>
              </a:ext>
            </a:extLst>
          </p:cNvPr>
          <p:cNvPicPr>
            <a:picLocks noChangeAspect="1"/>
          </p:cNvPicPr>
          <p:nvPr/>
        </p:nvPicPr>
        <p:blipFill>
          <a:blip r:embed="rId6"/>
          <a:stretch>
            <a:fillRect/>
          </a:stretch>
        </p:blipFill>
        <p:spPr>
          <a:xfrm>
            <a:off x="2786904" y="2623576"/>
            <a:ext cx="1474757" cy="640080"/>
          </a:xfrm>
          <a:prstGeom prst="rect">
            <a:avLst/>
          </a:prstGeom>
        </p:spPr>
      </p:pic>
    </p:spTree>
    <p:extLst>
      <p:ext uri="{BB962C8B-B14F-4D97-AF65-F5344CB8AC3E}">
        <p14:creationId xmlns:p14="http://schemas.microsoft.com/office/powerpoint/2010/main" val="2081816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pPr marL="285750" indent="-285750">
              <a:buFont typeface="Arial" panose="020B0604020202020204" pitchFamily="34" charset="0"/>
              <a:buChar char="•"/>
            </a:pPr>
            <a:r>
              <a:rPr lang="en-US" dirty="0"/>
              <a:t>QRAC allows us to recover binary variables by measuring Pauli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MaxCut</a:t>
            </a:r>
            <a:r>
              <a:rPr lang="en-US" dirty="0"/>
              <a:t> requires us understanding parities of binary variables whenever an edge is present</a:t>
            </a:r>
          </a:p>
          <a:p>
            <a:pPr marL="285750" indent="-285750">
              <a:buFont typeface="Arial" panose="020B0604020202020204" pitchFamily="34" charset="0"/>
              <a:buChar char="•"/>
            </a:pPr>
            <a:r>
              <a:rPr lang="en-US" dirty="0"/>
              <a:t>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Sufficient to make sure vertices of an edge are associated with </a:t>
            </a:r>
            <a:r>
              <a:rPr lang="en-US" i="1" dirty="0"/>
              <a:t>different</a:t>
            </a:r>
            <a:r>
              <a:rPr lang="en-US" dirty="0"/>
              <a:t> qubits</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37</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2753A356-80EB-2C4D-9928-0F4D7D4AC6C5}"/>
              </a:ext>
            </a:extLst>
          </p:cNvPr>
          <p:cNvPicPr>
            <a:picLocks noChangeAspect="1"/>
          </p:cNvPicPr>
          <p:nvPr/>
        </p:nvPicPr>
        <p:blipFill>
          <a:blip r:embed="rId3"/>
          <a:stretch>
            <a:fillRect/>
          </a:stretch>
        </p:blipFill>
        <p:spPr>
          <a:xfrm>
            <a:off x="5911850" y="1860550"/>
            <a:ext cx="1727200" cy="254000"/>
          </a:xfrm>
          <a:prstGeom prst="rect">
            <a:avLst/>
          </a:prstGeom>
        </p:spPr>
      </p:pic>
      <p:pic>
        <p:nvPicPr>
          <p:cNvPr id="10" name="Picture 9">
            <a:extLst>
              <a:ext uri="{FF2B5EF4-FFF2-40B4-BE49-F238E27FC236}">
                <a16:creationId xmlns:a16="http://schemas.microsoft.com/office/drawing/2014/main" id="{02AF7D21-421C-874D-9DBA-F8245E977D7F}"/>
              </a:ext>
            </a:extLst>
          </p:cNvPr>
          <p:cNvPicPr>
            <a:picLocks noChangeAspect="1"/>
          </p:cNvPicPr>
          <p:nvPr/>
        </p:nvPicPr>
        <p:blipFill>
          <a:blip r:embed="rId4"/>
          <a:stretch>
            <a:fillRect/>
          </a:stretch>
        </p:blipFill>
        <p:spPr>
          <a:xfrm>
            <a:off x="5641068" y="2852730"/>
            <a:ext cx="2997200" cy="546100"/>
          </a:xfrm>
          <a:prstGeom prst="rect">
            <a:avLst/>
          </a:prstGeom>
        </p:spPr>
      </p:pic>
      <p:pic>
        <p:nvPicPr>
          <p:cNvPr id="11" name="Picture 10">
            <a:extLst>
              <a:ext uri="{FF2B5EF4-FFF2-40B4-BE49-F238E27FC236}">
                <a16:creationId xmlns:a16="http://schemas.microsoft.com/office/drawing/2014/main" id="{B6E048A6-65EA-854C-BA5E-521440F9C7E5}"/>
              </a:ext>
            </a:extLst>
          </p:cNvPr>
          <p:cNvPicPr>
            <a:picLocks noChangeAspect="1"/>
          </p:cNvPicPr>
          <p:nvPr/>
        </p:nvPicPr>
        <p:blipFill>
          <a:blip r:embed="rId5"/>
          <a:stretch>
            <a:fillRect/>
          </a:stretch>
        </p:blipFill>
        <p:spPr>
          <a:xfrm>
            <a:off x="1916011" y="2354751"/>
            <a:ext cx="1892300" cy="127000"/>
          </a:xfrm>
          <a:prstGeom prst="rect">
            <a:avLst/>
          </a:prstGeom>
        </p:spPr>
      </p:pic>
      <p:pic>
        <p:nvPicPr>
          <p:cNvPr id="12" name="Picture 11" descr="A picture containing indoor, table, sitting, large&#10;&#10;Description automatically generated">
            <a:extLst>
              <a:ext uri="{FF2B5EF4-FFF2-40B4-BE49-F238E27FC236}">
                <a16:creationId xmlns:a16="http://schemas.microsoft.com/office/drawing/2014/main" id="{663F2DFC-BFBC-3A4D-88DC-5DE229E84756}"/>
              </a:ext>
            </a:extLst>
          </p:cNvPr>
          <p:cNvPicPr>
            <a:picLocks noChangeAspect="1"/>
          </p:cNvPicPr>
          <p:nvPr/>
        </p:nvPicPr>
        <p:blipFill>
          <a:blip r:embed="rId6"/>
          <a:stretch>
            <a:fillRect/>
          </a:stretch>
        </p:blipFill>
        <p:spPr>
          <a:xfrm>
            <a:off x="1756740" y="2623576"/>
            <a:ext cx="1474757" cy="64008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76EAB93B-BA50-C34B-AABB-37617AD79E3E}"/>
              </a:ext>
            </a:extLst>
          </p:cNvPr>
          <p:cNvPicPr>
            <a:picLocks noChangeAspect="1"/>
          </p:cNvPicPr>
          <p:nvPr/>
        </p:nvPicPr>
        <p:blipFill>
          <a:blip r:embed="rId6"/>
          <a:stretch>
            <a:fillRect/>
          </a:stretch>
        </p:blipFill>
        <p:spPr>
          <a:xfrm>
            <a:off x="2786904" y="2623576"/>
            <a:ext cx="1474757" cy="640080"/>
          </a:xfrm>
          <a:prstGeom prst="rect">
            <a:avLst/>
          </a:prstGeom>
        </p:spPr>
      </p:pic>
      <p:cxnSp>
        <p:nvCxnSpPr>
          <p:cNvPr id="17" name="Straight Connector 16">
            <a:extLst>
              <a:ext uri="{FF2B5EF4-FFF2-40B4-BE49-F238E27FC236}">
                <a16:creationId xmlns:a16="http://schemas.microsoft.com/office/drawing/2014/main" id="{98384B43-8A15-8C43-86C9-A575970F608C}"/>
              </a:ext>
            </a:extLst>
          </p:cNvPr>
          <p:cNvCxnSpPr>
            <a:cxnSpLocks/>
          </p:cNvCxnSpPr>
          <p:nvPr/>
        </p:nvCxnSpPr>
        <p:spPr bwMode="auto">
          <a:xfrm>
            <a:off x="2627741" y="2010680"/>
            <a:ext cx="735945" cy="0"/>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C197B2C-0200-814B-870B-5C20973E2882}"/>
              </a:ext>
            </a:extLst>
          </p:cNvPr>
          <p:cNvCxnSpPr>
            <a:cxnSpLocks/>
          </p:cNvCxnSpPr>
          <p:nvPr/>
        </p:nvCxnSpPr>
        <p:spPr bwMode="auto">
          <a:xfrm>
            <a:off x="2632016" y="2010680"/>
            <a:ext cx="0" cy="298887"/>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BA3FD6F-6CB7-DB44-B821-4E5304CEF4E2}"/>
              </a:ext>
            </a:extLst>
          </p:cNvPr>
          <p:cNvCxnSpPr>
            <a:cxnSpLocks/>
          </p:cNvCxnSpPr>
          <p:nvPr/>
        </p:nvCxnSpPr>
        <p:spPr bwMode="auto">
          <a:xfrm>
            <a:off x="3363686" y="2002107"/>
            <a:ext cx="0" cy="298887"/>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6371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pPr marL="285750" indent="-285750">
              <a:buFont typeface="Arial" panose="020B0604020202020204" pitchFamily="34" charset="0"/>
              <a:buChar char="•"/>
            </a:pPr>
            <a:r>
              <a:rPr lang="en-US" dirty="0"/>
              <a:t>QRAC allows us to recover binary variables by measuring Pauli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MaxCut</a:t>
            </a:r>
            <a:r>
              <a:rPr lang="en-US" dirty="0"/>
              <a:t> requires us understanding parities of binary variables whenever an edge is present</a:t>
            </a:r>
          </a:p>
          <a:p>
            <a:pPr marL="285750" indent="-285750">
              <a:buFont typeface="Arial" panose="020B0604020202020204" pitchFamily="34" charset="0"/>
              <a:buChar char="•"/>
            </a:pPr>
            <a:r>
              <a:rPr lang="en-US" dirty="0"/>
              <a:t>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Sufficient to make sure vertices of an edge are associated with </a:t>
            </a:r>
            <a:r>
              <a:rPr lang="en-US" i="1" dirty="0"/>
              <a:t>different</a:t>
            </a:r>
            <a:r>
              <a:rPr lang="en-US" dirty="0"/>
              <a:t> qubits</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38</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2753A356-80EB-2C4D-9928-0F4D7D4AC6C5}"/>
              </a:ext>
            </a:extLst>
          </p:cNvPr>
          <p:cNvPicPr>
            <a:picLocks noChangeAspect="1"/>
          </p:cNvPicPr>
          <p:nvPr/>
        </p:nvPicPr>
        <p:blipFill>
          <a:blip r:embed="rId3"/>
          <a:stretch>
            <a:fillRect/>
          </a:stretch>
        </p:blipFill>
        <p:spPr>
          <a:xfrm>
            <a:off x="5911850" y="1860550"/>
            <a:ext cx="1727200" cy="254000"/>
          </a:xfrm>
          <a:prstGeom prst="rect">
            <a:avLst/>
          </a:prstGeom>
        </p:spPr>
      </p:pic>
      <p:pic>
        <p:nvPicPr>
          <p:cNvPr id="10" name="Picture 9">
            <a:extLst>
              <a:ext uri="{FF2B5EF4-FFF2-40B4-BE49-F238E27FC236}">
                <a16:creationId xmlns:a16="http://schemas.microsoft.com/office/drawing/2014/main" id="{02AF7D21-421C-874D-9DBA-F8245E977D7F}"/>
              </a:ext>
            </a:extLst>
          </p:cNvPr>
          <p:cNvPicPr>
            <a:picLocks noChangeAspect="1"/>
          </p:cNvPicPr>
          <p:nvPr/>
        </p:nvPicPr>
        <p:blipFill>
          <a:blip r:embed="rId4"/>
          <a:stretch>
            <a:fillRect/>
          </a:stretch>
        </p:blipFill>
        <p:spPr>
          <a:xfrm>
            <a:off x="5641068" y="2852730"/>
            <a:ext cx="2997200" cy="546100"/>
          </a:xfrm>
          <a:prstGeom prst="rect">
            <a:avLst/>
          </a:prstGeom>
        </p:spPr>
      </p:pic>
      <p:pic>
        <p:nvPicPr>
          <p:cNvPr id="11" name="Picture 10">
            <a:extLst>
              <a:ext uri="{FF2B5EF4-FFF2-40B4-BE49-F238E27FC236}">
                <a16:creationId xmlns:a16="http://schemas.microsoft.com/office/drawing/2014/main" id="{B6E048A6-65EA-854C-BA5E-521440F9C7E5}"/>
              </a:ext>
            </a:extLst>
          </p:cNvPr>
          <p:cNvPicPr>
            <a:picLocks noChangeAspect="1"/>
          </p:cNvPicPr>
          <p:nvPr/>
        </p:nvPicPr>
        <p:blipFill>
          <a:blip r:embed="rId5"/>
          <a:stretch>
            <a:fillRect/>
          </a:stretch>
        </p:blipFill>
        <p:spPr>
          <a:xfrm>
            <a:off x="1916011" y="2354751"/>
            <a:ext cx="1892300" cy="127000"/>
          </a:xfrm>
          <a:prstGeom prst="rect">
            <a:avLst/>
          </a:prstGeom>
        </p:spPr>
      </p:pic>
      <p:pic>
        <p:nvPicPr>
          <p:cNvPr id="12" name="Picture 11" descr="A picture containing indoor, table, sitting, large&#10;&#10;Description automatically generated">
            <a:extLst>
              <a:ext uri="{FF2B5EF4-FFF2-40B4-BE49-F238E27FC236}">
                <a16:creationId xmlns:a16="http://schemas.microsoft.com/office/drawing/2014/main" id="{663F2DFC-BFBC-3A4D-88DC-5DE229E84756}"/>
              </a:ext>
            </a:extLst>
          </p:cNvPr>
          <p:cNvPicPr>
            <a:picLocks noChangeAspect="1"/>
          </p:cNvPicPr>
          <p:nvPr/>
        </p:nvPicPr>
        <p:blipFill>
          <a:blip r:embed="rId6"/>
          <a:stretch>
            <a:fillRect/>
          </a:stretch>
        </p:blipFill>
        <p:spPr>
          <a:xfrm>
            <a:off x="1756740" y="2623576"/>
            <a:ext cx="1474757" cy="640080"/>
          </a:xfrm>
          <a:prstGeom prst="rect">
            <a:avLst/>
          </a:prstGeom>
        </p:spPr>
      </p:pic>
      <p:pic>
        <p:nvPicPr>
          <p:cNvPr id="13" name="Picture 12" descr="A picture containing indoor, table, sitting, large&#10;&#10;Description automatically generated">
            <a:extLst>
              <a:ext uri="{FF2B5EF4-FFF2-40B4-BE49-F238E27FC236}">
                <a16:creationId xmlns:a16="http://schemas.microsoft.com/office/drawing/2014/main" id="{76EAB93B-BA50-C34B-AABB-37617AD79E3E}"/>
              </a:ext>
            </a:extLst>
          </p:cNvPr>
          <p:cNvPicPr>
            <a:picLocks noChangeAspect="1"/>
          </p:cNvPicPr>
          <p:nvPr/>
        </p:nvPicPr>
        <p:blipFill>
          <a:blip r:embed="rId6"/>
          <a:stretch>
            <a:fillRect/>
          </a:stretch>
        </p:blipFill>
        <p:spPr>
          <a:xfrm>
            <a:off x="2786904" y="2623576"/>
            <a:ext cx="1474757" cy="640080"/>
          </a:xfrm>
          <a:prstGeom prst="rect">
            <a:avLst/>
          </a:prstGeom>
        </p:spPr>
      </p:pic>
      <p:cxnSp>
        <p:nvCxnSpPr>
          <p:cNvPr id="17" name="Straight Connector 16">
            <a:extLst>
              <a:ext uri="{FF2B5EF4-FFF2-40B4-BE49-F238E27FC236}">
                <a16:creationId xmlns:a16="http://schemas.microsoft.com/office/drawing/2014/main" id="{98384B43-8A15-8C43-86C9-A575970F608C}"/>
              </a:ext>
            </a:extLst>
          </p:cNvPr>
          <p:cNvCxnSpPr>
            <a:cxnSpLocks/>
          </p:cNvCxnSpPr>
          <p:nvPr/>
        </p:nvCxnSpPr>
        <p:spPr bwMode="auto">
          <a:xfrm>
            <a:off x="1986057" y="2010680"/>
            <a:ext cx="628806" cy="0"/>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C197B2C-0200-814B-870B-5C20973E2882}"/>
              </a:ext>
            </a:extLst>
          </p:cNvPr>
          <p:cNvCxnSpPr>
            <a:cxnSpLocks/>
          </p:cNvCxnSpPr>
          <p:nvPr/>
        </p:nvCxnSpPr>
        <p:spPr bwMode="auto">
          <a:xfrm>
            <a:off x="1990332" y="2010680"/>
            <a:ext cx="0" cy="298887"/>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BA3FD6F-6CB7-DB44-B821-4E5304CEF4E2}"/>
              </a:ext>
            </a:extLst>
          </p:cNvPr>
          <p:cNvCxnSpPr>
            <a:cxnSpLocks/>
          </p:cNvCxnSpPr>
          <p:nvPr/>
        </p:nvCxnSpPr>
        <p:spPr bwMode="auto">
          <a:xfrm>
            <a:off x="2614930" y="2002107"/>
            <a:ext cx="0" cy="298887"/>
          </a:xfrm>
          <a:prstGeom prst="line">
            <a:avLst/>
          </a:prstGeom>
          <a:ln w="19050">
            <a:solidFill>
              <a:schemeClr val="bg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975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5" name="Text Placeholder 4">
            <a:extLst>
              <a:ext uri="{FF2B5EF4-FFF2-40B4-BE49-F238E27FC236}">
                <a16:creationId xmlns:a16="http://schemas.microsoft.com/office/drawing/2014/main" id="{CCB10C69-FD3F-A346-A3A8-14E3FDA22E5C}"/>
              </a:ext>
            </a:extLst>
          </p:cNvPr>
          <p:cNvSpPr>
            <a:spLocks noGrp="1"/>
          </p:cNvSpPr>
          <p:nvPr>
            <p:ph type="body" sz="quarter" idx="14"/>
          </p:nvPr>
        </p:nvSpPr>
        <p:spPr>
          <a:xfrm>
            <a:off x="4791456" y="1243584"/>
            <a:ext cx="4133088" cy="3252216"/>
          </a:xfrm>
        </p:spPr>
        <p:txBody>
          <a:bodyPr/>
          <a:lstStyle/>
          <a:p>
            <a:pPr marL="285750" indent="-285750">
              <a:buFont typeface="Arial" panose="020B0604020202020204" pitchFamily="34" charset="0"/>
              <a:buChar char="•"/>
            </a:pPr>
            <a:r>
              <a:rPr lang="en-US" dirty="0"/>
              <a:t>QRAC allows us to recover binary variables by measuring Pauli operators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MaxCut</a:t>
            </a:r>
            <a:r>
              <a:rPr lang="en-US" dirty="0"/>
              <a:t> requires us understanding parities of binary variables whenever an edge is present</a:t>
            </a:r>
          </a:p>
          <a:p>
            <a:pPr marL="285750" indent="-285750">
              <a:buFont typeface="Arial" panose="020B0604020202020204" pitchFamily="34" charset="0"/>
              <a:buChar char="•"/>
            </a:pPr>
            <a:r>
              <a:rPr lang="en-US" dirty="0"/>
              <a:t>Want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Sufficient to make sure vertices of an edge are associated with </a:t>
            </a:r>
            <a:r>
              <a:rPr lang="en-US" i="1" dirty="0"/>
              <a:t>different</a:t>
            </a:r>
            <a:r>
              <a:rPr lang="en-US" dirty="0"/>
              <a:t> qubits</a:t>
            </a:r>
          </a:p>
          <a:p>
            <a:pPr marL="285750" indent="-285750">
              <a:buFont typeface="Arial" panose="020B0604020202020204" pitchFamily="34" charset="0"/>
              <a:buChar char="•"/>
            </a:pPr>
            <a:r>
              <a:rPr lang="en-US" dirty="0"/>
              <a:t>Solution: perform graph coloring algorithm first (for example, largest-degree-first heuristic)</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dirty="0"/>
              <a:t>IBM Confidential – For Internal Use Only</a:t>
            </a:r>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39</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2753A356-80EB-2C4D-9928-0F4D7D4AC6C5}"/>
              </a:ext>
            </a:extLst>
          </p:cNvPr>
          <p:cNvPicPr>
            <a:picLocks noChangeAspect="1"/>
          </p:cNvPicPr>
          <p:nvPr/>
        </p:nvPicPr>
        <p:blipFill>
          <a:blip r:embed="rId3"/>
          <a:stretch>
            <a:fillRect/>
          </a:stretch>
        </p:blipFill>
        <p:spPr>
          <a:xfrm>
            <a:off x="5911850" y="1860550"/>
            <a:ext cx="1727200" cy="254000"/>
          </a:xfrm>
          <a:prstGeom prst="rect">
            <a:avLst/>
          </a:prstGeom>
        </p:spPr>
      </p:pic>
      <p:pic>
        <p:nvPicPr>
          <p:cNvPr id="10" name="Picture 9">
            <a:extLst>
              <a:ext uri="{FF2B5EF4-FFF2-40B4-BE49-F238E27FC236}">
                <a16:creationId xmlns:a16="http://schemas.microsoft.com/office/drawing/2014/main" id="{02AF7D21-421C-874D-9DBA-F8245E977D7F}"/>
              </a:ext>
            </a:extLst>
          </p:cNvPr>
          <p:cNvPicPr>
            <a:picLocks noChangeAspect="1"/>
          </p:cNvPicPr>
          <p:nvPr/>
        </p:nvPicPr>
        <p:blipFill>
          <a:blip r:embed="rId4"/>
          <a:stretch>
            <a:fillRect/>
          </a:stretch>
        </p:blipFill>
        <p:spPr>
          <a:xfrm>
            <a:off x="5641068" y="2852730"/>
            <a:ext cx="2997200" cy="546100"/>
          </a:xfrm>
          <a:prstGeom prst="rect">
            <a:avLst/>
          </a:prstGeom>
        </p:spPr>
      </p:pic>
    </p:spTree>
    <p:extLst>
      <p:ext uri="{BB962C8B-B14F-4D97-AF65-F5344CB8AC3E}">
        <p14:creationId xmlns:p14="http://schemas.microsoft.com/office/powerpoint/2010/main" val="240044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Motivation</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3" name="TextBox 2">
            <a:extLst>
              <a:ext uri="{FF2B5EF4-FFF2-40B4-BE49-F238E27FC236}">
                <a16:creationId xmlns:a16="http://schemas.microsoft.com/office/drawing/2014/main" id="{B24F4DB4-09AD-2242-91B1-A53672F0D17D}"/>
              </a:ext>
            </a:extLst>
          </p:cNvPr>
          <p:cNvSpPr txBox="1"/>
          <p:nvPr/>
        </p:nvSpPr>
        <p:spPr>
          <a:xfrm>
            <a:off x="1451669" y="1712106"/>
            <a:ext cx="1668727" cy="318998"/>
          </a:xfrm>
          <a:prstGeom prst="rect">
            <a:avLst/>
          </a:prstGeom>
          <a:noFill/>
        </p:spPr>
        <p:txBody>
          <a:bodyPr wrap="none" lIns="0" tIns="0" rIns="0" bIns="0" rtlCol="0">
            <a:spAutoFit/>
          </a:bodyPr>
          <a:lstStyle/>
          <a:p>
            <a:pPr algn="ctr">
              <a:lnSpc>
                <a:spcPct val="110000"/>
              </a:lnSpc>
              <a:spcBef>
                <a:spcPts val="1100"/>
              </a:spcBef>
            </a:pPr>
            <a:r>
              <a:rPr lang="en-US" sz="2000" dirty="0">
                <a:solidFill>
                  <a:schemeClr val="bg1"/>
                </a:solidFill>
                <a:latin typeface="IBM Plex Sans" charset="0"/>
                <a:ea typeface="IBM Plex Sans" charset="0"/>
                <a:cs typeface="IBM Plex Sans" charset="0"/>
              </a:rPr>
              <a:t>Combinatorics</a:t>
            </a:r>
          </a:p>
        </p:txBody>
      </p:sp>
      <p:sp>
        <p:nvSpPr>
          <p:cNvPr id="11" name="TextBox 10">
            <a:extLst>
              <a:ext uri="{FF2B5EF4-FFF2-40B4-BE49-F238E27FC236}">
                <a16:creationId xmlns:a16="http://schemas.microsoft.com/office/drawing/2014/main" id="{3EFCE06B-46FD-F44B-9EBA-63A5CC04381F}"/>
              </a:ext>
            </a:extLst>
          </p:cNvPr>
          <p:cNvSpPr txBox="1"/>
          <p:nvPr/>
        </p:nvSpPr>
        <p:spPr>
          <a:xfrm>
            <a:off x="5671561" y="1712106"/>
            <a:ext cx="2369238" cy="318998"/>
          </a:xfrm>
          <a:prstGeom prst="rect">
            <a:avLst/>
          </a:prstGeom>
          <a:noFill/>
        </p:spPr>
        <p:txBody>
          <a:bodyPr wrap="none" lIns="0" tIns="0" rIns="0" bIns="0" rtlCol="0">
            <a:spAutoFit/>
          </a:bodyPr>
          <a:lstStyle/>
          <a:p>
            <a:pPr algn="ctr">
              <a:lnSpc>
                <a:spcPct val="110000"/>
              </a:lnSpc>
              <a:spcBef>
                <a:spcPts val="1100"/>
              </a:spcBef>
            </a:pPr>
            <a:r>
              <a:rPr lang="en-US" sz="2000" dirty="0">
                <a:solidFill>
                  <a:schemeClr val="bg1"/>
                </a:solidFill>
                <a:latin typeface="IBM Plex Sans" charset="0"/>
                <a:ea typeface="IBM Plex Sans" charset="0"/>
                <a:cs typeface="IBM Plex Sans" charset="0"/>
              </a:rPr>
              <a:t>Quantum mechanics</a:t>
            </a:r>
          </a:p>
        </p:txBody>
      </p:sp>
      <p:pic>
        <p:nvPicPr>
          <p:cNvPr id="6" name="Picture 5">
            <a:extLst>
              <a:ext uri="{FF2B5EF4-FFF2-40B4-BE49-F238E27FC236}">
                <a16:creationId xmlns:a16="http://schemas.microsoft.com/office/drawing/2014/main" id="{D4F9FE09-22F2-A04F-BCDC-597E2DE0A7E9}"/>
              </a:ext>
            </a:extLst>
          </p:cNvPr>
          <p:cNvPicPr>
            <a:picLocks noChangeAspect="1"/>
          </p:cNvPicPr>
          <p:nvPr/>
        </p:nvPicPr>
        <p:blipFill>
          <a:blip r:embed="rId2"/>
          <a:stretch>
            <a:fillRect/>
          </a:stretch>
        </p:blipFill>
        <p:spPr>
          <a:xfrm>
            <a:off x="5681430" y="3112397"/>
            <a:ext cx="2349500" cy="279400"/>
          </a:xfrm>
          <a:prstGeom prst="rect">
            <a:avLst/>
          </a:prstGeom>
        </p:spPr>
      </p:pic>
      <p:pic>
        <p:nvPicPr>
          <p:cNvPr id="7" name="Picture 6">
            <a:extLst>
              <a:ext uri="{FF2B5EF4-FFF2-40B4-BE49-F238E27FC236}">
                <a16:creationId xmlns:a16="http://schemas.microsoft.com/office/drawing/2014/main" id="{E7789674-8D2E-EB42-A2BD-B2E0BD46E6FE}"/>
              </a:ext>
            </a:extLst>
          </p:cNvPr>
          <p:cNvPicPr>
            <a:picLocks noChangeAspect="1"/>
          </p:cNvPicPr>
          <p:nvPr/>
        </p:nvPicPr>
        <p:blipFill>
          <a:blip r:embed="rId3"/>
          <a:stretch>
            <a:fillRect/>
          </a:stretch>
        </p:blipFill>
        <p:spPr>
          <a:xfrm>
            <a:off x="1517682" y="3112397"/>
            <a:ext cx="1536700" cy="279400"/>
          </a:xfrm>
          <a:prstGeom prst="rect">
            <a:avLst/>
          </a:prstGeom>
        </p:spPr>
      </p:pic>
    </p:spTree>
    <p:extLst>
      <p:ext uri="{BB962C8B-B14F-4D97-AF65-F5344CB8AC3E}">
        <p14:creationId xmlns:p14="http://schemas.microsoft.com/office/powerpoint/2010/main" val="128343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40</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3" name="Picture 2" descr="Graph coloring - Wikipedia">
            <a:extLst>
              <a:ext uri="{FF2B5EF4-FFF2-40B4-BE49-F238E27FC236}">
                <a16:creationId xmlns:a16="http://schemas.microsoft.com/office/drawing/2014/main" id="{78FB3074-F72F-CA4F-9383-D171663F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53" y="809814"/>
            <a:ext cx="1775294" cy="1701259"/>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774AB-3357-BF41-87E3-8E9483A044C3}"/>
              </a:ext>
            </a:extLst>
          </p:cNvPr>
          <p:cNvSpPr/>
          <p:nvPr/>
        </p:nvSpPr>
        <p:spPr bwMode="auto">
          <a:xfrm>
            <a:off x="7326004" y="1418589"/>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7" name="Oval 16">
            <a:extLst>
              <a:ext uri="{FF2B5EF4-FFF2-40B4-BE49-F238E27FC236}">
                <a16:creationId xmlns:a16="http://schemas.microsoft.com/office/drawing/2014/main" id="{1E3E60FB-F937-C54A-A30B-6339F6A6D28A}"/>
              </a:ext>
            </a:extLst>
          </p:cNvPr>
          <p:cNvSpPr/>
          <p:nvPr/>
        </p:nvSpPr>
        <p:spPr bwMode="auto">
          <a:xfrm>
            <a:off x="6565228" y="865366"/>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8" name="Oval 17">
            <a:extLst>
              <a:ext uri="{FF2B5EF4-FFF2-40B4-BE49-F238E27FC236}">
                <a16:creationId xmlns:a16="http://schemas.microsoft.com/office/drawing/2014/main" id="{03124366-B4AA-AF44-8F30-CBFEAD728CC3}"/>
              </a:ext>
            </a:extLst>
          </p:cNvPr>
          <p:cNvSpPr/>
          <p:nvPr/>
        </p:nvSpPr>
        <p:spPr bwMode="auto">
          <a:xfrm>
            <a:off x="6565228" y="1202576"/>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9" name="Oval 18">
            <a:extLst>
              <a:ext uri="{FF2B5EF4-FFF2-40B4-BE49-F238E27FC236}">
                <a16:creationId xmlns:a16="http://schemas.microsoft.com/office/drawing/2014/main" id="{01D84C62-374B-FF48-B4B6-1C7470C33C51}"/>
              </a:ext>
            </a:extLst>
          </p:cNvPr>
          <p:cNvSpPr/>
          <p:nvPr/>
        </p:nvSpPr>
        <p:spPr bwMode="auto">
          <a:xfrm>
            <a:off x="5799355" y="1422965"/>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0" name="Oval 19">
            <a:extLst>
              <a:ext uri="{FF2B5EF4-FFF2-40B4-BE49-F238E27FC236}">
                <a16:creationId xmlns:a16="http://schemas.microsoft.com/office/drawing/2014/main" id="{DDDE7C76-86FD-2249-9693-306C9F0B94DD}"/>
              </a:ext>
            </a:extLst>
          </p:cNvPr>
          <p:cNvSpPr/>
          <p:nvPr/>
        </p:nvSpPr>
        <p:spPr bwMode="auto">
          <a:xfrm>
            <a:off x="6137177" y="1499797"/>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1" name="Oval 20">
            <a:extLst>
              <a:ext uri="{FF2B5EF4-FFF2-40B4-BE49-F238E27FC236}">
                <a16:creationId xmlns:a16="http://schemas.microsoft.com/office/drawing/2014/main" id="{AD6AFDBB-5FD2-C946-B649-3AC414773780}"/>
              </a:ext>
            </a:extLst>
          </p:cNvPr>
          <p:cNvSpPr/>
          <p:nvPr/>
        </p:nvSpPr>
        <p:spPr bwMode="auto">
          <a:xfrm>
            <a:off x="6980230" y="1503144"/>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CE13A4D5-4584-8D4A-957E-1692F80E9450}"/>
              </a:ext>
            </a:extLst>
          </p:cNvPr>
          <p:cNvSpPr/>
          <p:nvPr/>
        </p:nvSpPr>
        <p:spPr bwMode="auto">
          <a:xfrm>
            <a:off x="6301305" y="1989778"/>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3" name="Oval 22">
            <a:extLst>
              <a:ext uri="{FF2B5EF4-FFF2-40B4-BE49-F238E27FC236}">
                <a16:creationId xmlns:a16="http://schemas.microsoft.com/office/drawing/2014/main" id="{DFAE220B-25F4-A742-8641-057C4652AA1B}"/>
              </a:ext>
            </a:extLst>
          </p:cNvPr>
          <p:cNvSpPr/>
          <p:nvPr/>
        </p:nvSpPr>
        <p:spPr bwMode="auto">
          <a:xfrm>
            <a:off x="6825836" y="1989779"/>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A3012BB1-3B90-5349-8632-D519B296A96F}"/>
              </a:ext>
            </a:extLst>
          </p:cNvPr>
          <p:cNvSpPr/>
          <p:nvPr/>
        </p:nvSpPr>
        <p:spPr bwMode="auto">
          <a:xfrm>
            <a:off x="6080957" y="2323902"/>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B7EBE370-6D32-C845-BB7F-EE4B4D1B52D6}"/>
              </a:ext>
            </a:extLst>
          </p:cNvPr>
          <p:cNvSpPr/>
          <p:nvPr/>
        </p:nvSpPr>
        <p:spPr bwMode="auto">
          <a:xfrm>
            <a:off x="7032474" y="2320241"/>
            <a:ext cx="128344" cy="12834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4200203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41</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3" name="Picture 2" descr="Graph coloring - Wikipedia">
            <a:extLst>
              <a:ext uri="{FF2B5EF4-FFF2-40B4-BE49-F238E27FC236}">
                <a16:creationId xmlns:a16="http://schemas.microsoft.com/office/drawing/2014/main" id="{78FB3074-F72F-CA4F-9383-D171663F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53" y="809814"/>
            <a:ext cx="1775294" cy="170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05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42</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3" name="Picture 2" descr="Graph coloring - Wikipedia">
            <a:extLst>
              <a:ext uri="{FF2B5EF4-FFF2-40B4-BE49-F238E27FC236}">
                <a16:creationId xmlns:a16="http://schemas.microsoft.com/office/drawing/2014/main" id="{78FB3074-F72F-CA4F-9383-D171663F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53" y="809814"/>
            <a:ext cx="1775294" cy="17012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object, light, sitting, dark&#10;&#10;Description automatically generated">
            <a:extLst>
              <a:ext uri="{FF2B5EF4-FFF2-40B4-BE49-F238E27FC236}">
                <a16:creationId xmlns:a16="http://schemas.microsoft.com/office/drawing/2014/main" id="{27C53CC4-4288-844A-AAB8-3E5669B619A4}"/>
              </a:ext>
            </a:extLst>
          </p:cNvPr>
          <p:cNvPicPr>
            <a:picLocks noChangeAspect="1"/>
          </p:cNvPicPr>
          <p:nvPr/>
        </p:nvPicPr>
        <p:blipFill>
          <a:blip r:embed="rId4"/>
          <a:stretch>
            <a:fillRect/>
          </a:stretch>
        </p:blipFill>
        <p:spPr>
          <a:xfrm>
            <a:off x="6042289" y="2653998"/>
            <a:ext cx="1474757" cy="640080"/>
          </a:xfrm>
          <a:prstGeom prst="rect">
            <a:avLst/>
          </a:prstGeom>
        </p:spPr>
      </p:pic>
      <p:pic>
        <p:nvPicPr>
          <p:cNvPr id="30" name="Picture 29" descr="A picture containing object, light, sitting, dark&#10;&#10;Description automatically generated">
            <a:extLst>
              <a:ext uri="{FF2B5EF4-FFF2-40B4-BE49-F238E27FC236}">
                <a16:creationId xmlns:a16="http://schemas.microsoft.com/office/drawing/2014/main" id="{05718DA7-11FE-984F-8EDC-FD0BB5F1581B}"/>
              </a:ext>
            </a:extLst>
          </p:cNvPr>
          <p:cNvPicPr>
            <a:picLocks noChangeAspect="1"/>
          </p:cNvPicPr>
          <p:nvPr/>
        </p:nvPicPr>
        <p:blipFill>
          <a:blip r:embed="rId4"/>
          <a:stretch>
            <a:fillRect/>
          </a:stretch>
        </p:blipFill>
        <p:spPr>
          <a:xfrm>
            <a:off x="6042290" y="3224089"/>
            <a:ext cx="1474757" cy="640080"/>
          </a:xfrm>
          <a:prstGeom prst="rect">
            <a:avLst/>
          </a:prstGeom>
        </p:spPr>
      </p:pic>
      <p:pic>
        <p:nvPicPr>
          <p:cNvPr id="31" name="Picture 30" descr="A picture containing object, light, sitting, dark&#10;&#10;Description automatically generated">
            <a:extLst>
              <a:ext uri="{FF2B5EF4-FFF2-40B4-BE49-F238E27FC236}">
                <a16:creationId xmlns:a16="http://schemas.microsoft.com/office/drawing/2014/main" id="{7A76C3C3-3C14-4443-83F2-31E99D3CA369}"/>
              </a:ext>
            </a:extLst>
          </p:cNvPr>
          <p:cNvPicPr>
            <a:picLocks noChangeAspect="1"/>
          </p:cNvPicPr>
          <p:nvPr/>
        </p:nvPicPr>
        <p:blipFill>
          <a:blip r:embed="rId4"/>
          <a:stretch>
            <a:fillRect/>
          </a:stretch>
        </p:blipFill>
        <p:spPr>
          <a:xfrm>
            <a:off x="5472774" y="3794180"/>
            <a:ext cx="1474757" cy="640080"/>
          </a:xfrm>
          <a:prstGeom prst="rect">
            <a:avLst/>
          </a:prstGeom>
        </p:spPr>
      </p:pic>
      <p:pic>
        <p:nvPicPr>
          <p:cNvPr id="32" name="Picture 31" descr="A picture containing object, light, sitting, dark&#10;&#10;Description automatically generated">
            <a:extLst>
              <a:ext uri="{FF2B5EF4-FFF2-40B4-BE49-F238E27FC236}">
                <a16:creationId xmlns:a16="http://schemas.microsoft.com/office/drawing/2014/main" id="{47437428-E235-1B41-9B8A-26A40C33318D}"/>
              </a:ext>
            </a:extLst>
          </p:cNvPr>
          <p:cNvPicPr>
            <a:picLocks noChangeAspect="1"/>
          </p:cNvPicPr>
          <p:nvPr/>
        </p:nvPicPr>
        <p:blipFill>
          <a:blip r:embed="rId4"/>
          <a:stretch>
            <a:fillRect/>
          </a:stretch>
        </p:blipFill>
        <p:spPr>
          <a:xfrm>
            <a:off x="6042290" y="3796859"/>
            <a:ext cx="1474757" cy="640080"/>
          </a:xfrm>
          <a:prstGeom prst="rect">
            <a:avLst/>
          </a:prstGeom>
        </p:spPr>
      </p:pic>
      <p:sp>
        <p:nvSpPr>
          <p:cNvPr id="4" name="TextBox 3">
            <a:extLst>
              <a:ext uri="{FF2B5EF4-FFF2-40B4-BE49-F238E27FC236}">
                <a16:creationId xmlns:a16="http://schemas.microsoft.com/office/drawing/2014/main" id="{05AA4FD0-6F30-2244-842A-EF61FB74514B}"/>
              </a:ext>
            </a:extLst>
          </p:cNvPr>
          <p:cNvSpPr txBox="1"/>
          <p:nvPr/>
        </p:nvSpPr>
        <p:spPr>
          <a:xfrm>
            <a:off x="6947531" y="2869114"/>
            <a:ext cx="110286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0070C0"/>
                </a:solidFill>
                <a:latin typeface="IBM Plex Sans" charset="0"/>
                <a:ea typeface="IBM Plex Sans" charset="0"/>
                <a:cs typeface="IBM Plex Sans" charset="0"/>
              </a:rPr>
              <a:t>three vertices</a:t>
            </a:r>
          </a:p>
        </p:txBody>
      </p:sp>
      <p:sp>
        <p:nvSpPr>
          <p:cNvPr id="33" name="TextBox 32">
            <a:extLst>
              <a:ext uri="{FF2B5EF4-FFF2-40B4-BE49-F238E27FC236}">
                <a16:creationId xmlns:a16="http://schemas.microsoft.com/office/drawing/2014/main" id="{FB097B6F-F27E-DC41-A580-F53E830DA567}"/>
              </a:ext>
            </a:extLst>
          </p:cNvPr>
          <p:cNvSpPr txBox="1"/>
          <p:nvPr/>
        </p:nvSpPr>
        <p:spPr>
          <a:xfrm>
            <a:off x="6947531" y="3467458"/>
            <a:ext cx="110286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00EE00"/>
                </a:solidFill>
                <a:latin typeface="IBM Plex Sans" charset="0"/>
                <a:ea typeface="IBM Plex Sans" charset="0"/>
                <a:cs typeface="IBM Plex Sans" charset="0"/>
              </a:rPr>
              <a:t>three vertices</a:t>
            </a:r>
          </a:p>
        </p:txBody>
      </p:sp>
      <p:sp>
        <p:nvSpPr>
          <p:cNvPr id="34" name="TextBox 33">
            <a:extLst>
              <a:ext uri="{FF2B5EF4-FFF2-40B4-BE49-F238E27FC236}">
                <a16:creationId xmlns:a16="http://schemas.microsoft.com/office/drawing/2014/main" id="{5F6D69D4-1C01-244A-8BFC-0938524CB58F}"/>
              </a:ext>
            </a:extLst>
          </p:cNvPr>
          <p:cNvSpPr txBox="1"/>
          <p:nvPr/>
        </p:nvSpPr>
        <p:spPr>
          <a:xfrm>
            <a:off x="6947531" y="4037549"/>
            <a:ext cx="100348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four vertices</a:t>
            </a:r>
          </a:p>
        </p:txBody>
      </p:sp>
    </p:spTree>
    <p:extLst>
      <p:ext uri="{BB962C8B-B14F-4D97-AF65-F5344CB8AC3E}">
        <p14:creationId xmlns:p14="http://schemas.microsoft.com/office/powerpoint/2010/main" val="172401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91DE-ADED-1A48-BDC0-EB99304B1950}"/>
              </a:ext>
            </a:extLst>
          </p:cNvPr>
          <p:cNvSpPr>
            <a:spLocks noGrp="1"/>
          </p:cNvSpPr>
          <p:nvPr>
            <p:ph type="title"/>
          </p:nvPr>
        </p:nvSpPr>
        <p:spPr/>
        <p:txBody>
          <a:bodyPr/>
          <a:lstStyle/>
          <a:p>
            <a:r>
              <a:rPr lang="en-US" dirty="0" err="1"/>
              <a:t>MaxCut</a:t>
            </a:r>
            <a:r>
              <a:rPr lang="en-US" dirty="0"/>
              <a:t> relaxation</a:t>
            </a:r>
          </a:p>
        </p:txBody>
      </p:sp>
      <p:sp>
        <p:nvSpPr>
          <p:cNvPr id="7" name="Footer Placeholder 6">
            <a:extLst>
              <a:ext uri="{FF2B5EF4-FFF2-40B4-BE49-F238E27FC236}">
                <a16:creationId xmlns:a16="http://schemas.microsoft.com/office/drawing/2014/main" id="{A7EA2E85-8595-7A48-9060-BD113B46935F}"/>
              </a:ext>
            </a:extLst>
          </p:cNvPr>
          <p:cNvSpPr>
            <a:spLocks noGrp="1"/>
          </p:cNvSpPr>
          <p:nvPr>
            <p:ph type="ftr" sz="quarter" idx="10"/>
          </p:nvPr>
        </p:nvSpPr>
        <p:spPr/>
        <p:txBody>
          <a:bodyPr/>
          <a:lstStyle/>
          <a:p>
            <a:r>
              <a:rPr lang="en-US"/>
              <a:t>IBM Confidential – For Internal Use Only</a:t>
            </a:r>
            <a:endParaRPr lang="en-US" dirty="0"/>
          </a:p>
        </p:txBody>
      </p:sp>
      <p:sp>
        <p:nvSpPr>
          <p:cNvPr id="8" name="Slide Number Placeholder 7">
            <a:extLst>
              <a:ext uri="{FF2B5EF4-FFF2-40B4-BE49-F238E27FC236}">
                <a16:creationId xmlns:a16="http://schemas.microsoft.com/office/drawing/2014/main" id="{130C8CC3-8914-7640-BAEB-C3CB5451B3B7}"/>
              </a:ext>
            </a:extLst>
          </p:cNvPr>
          <p:cNvSpPr>
            <a:spLocks noGrp="1"/>
          </p:cNvSpPr>
          <p:nvPr>
            <p:ph type="sldNum" sz="quarter" idx="11"/>
          </p:nvPr>
        </p:nvSpPr>
        <p:spPr/>
        <p:txBody>
          <a:bodyPr/>
          <a:lstStyle/>
          <a:p>
            <a:fld id="{59395FB3-9C97-154F-86B2-7E381B951268}" type="slidenum">
              <a:rPr lang="en-US" smtClean="0"/>
              <a:pPr/>
              <a:t>43</a:t>
            </a:fld>
            <a:endParaRPr lang="en-US" dirty="0"/>
          </a:p>
        </p:txBody>
      </p:sp>
      <p:pic>
        <p:nvPicPr>
          <p:cNvPr id="3" name="Picture 2">
            <a:extLst>
              <a:ext uri="{FF2B5EF4-FFF2-40B4-BE49-F238E27FC236}">
                <a16:creationId xmlns:a16="http://schemas.microsoft.com/office/drawing/2014/main" id="{8BBBB9BB-472D-944F-8255-7D1276B14570}"/>
              </a:ext>
            </a:extLst>
          </p:cNvPr>
          <p:cNvPicPr>
            <a:picLocks noChangeAspect="1"/>
          </p:cNvPicPr>
          <p:nvPr/>
        </p:nvPicPr>
        <p:blipFill>
          <a:blip r:embed="rId2"/>
          <a:stretch>
            <a:fillRect/>
          </a:stretch>
        </p:blipFill>
        <p:spPr>
          <a:xfrm>
            <a:off x="717583" y="1438469"/>
            <a:ext cx="3136900" cy="2425700"/>
          </a:xfrm>
          <a:prstGeom prst="rect">
            <a:avLst/>
          </a:prstGeom>
        </p:spPr>
      </p:pic>
      <p:sp>
        <p:nvSpPr>
          <p:cNvPr id="14" name="TextBox 13">
            <a:extLst>
              <a:ext uri="{FF2B5EF4-FFF2-40B4-BE49-F238E27FC236}">
                <a16:creationId xmlns:a16="http://schemas.microsoft.com/office/drawing/2014/main" id="{857858B7-63EE-4943-A8D4-AB3235D1E812}"/>
              </a:ext>
            </a:extLst>
          </p:cNvPr>
          <p:cNvSpPr txBox="1"/>
          <p:nvPr/>
        </p:nvSpPr>
        <p:spPr>
          <a:xfrm>
            <a:off x="508000" y="2511073"/>
            <a:ext cx="124874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FF0000"/>
                </a:solidFill>
                <a:latin typeface="IBM Plex Sans" charset="0"/>
                <a:ea typeface="IBM Plex Sans" charset="0"/>
                <a:cs typeface="IBM Plex Sans" charset="0"/>
              </a:rPr>
              <a:t>QRAC encoding</a:t>
            </a:r>
          </a:p>
        </p:txBody>
      </p:sp>
      <p:sp>
        <p:nvSpPr>
          <p:cNvPr id="15" name="TextBox 14">
            <a:extLst>
              <a:ext uri="{FF2B5EF4-FFF2-40B4-BE49-F238E27FC236}">
                <a16:creationId xmlns:a16="http://schemas.microsoft.com/office/drawing/2014/main" id="{A935ABD9-EC70-7D42-9BCE-34EEB76DAC8B}"/>
              </a:ext>
            </a:extLst>
          </p:cNvPr>
          <p:cNvSpPr txBox="1"/>
          <p:nvPr/>
        </p:nvSpPr>
        <p:spPr>
          <a:xfrm>
            <a:off x="1132370" y="3943350"/>
            <a:ext cx="1409040"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rgbClr val="FF0000"/>
                </a:solidFill>
                <a:latin typeface="IBM Plex Sans" charset="0"/>
                <a:ea typeface="IBM Plex Sans" charset="0"/>
                <a:cs typeface="IBM Plex Sans" charset="0"/>
              </a:rPr>
              <a:t>Expectation </a:t>
            </a:r>
            <a:r>
              <a:rPr lang="en-US" sz="1400" dirty="0" err="1">
                <a:solidFill>
                  <a:srgbClr val="FF0000"/>
                </a:solidFill>
                <a:latin typeface="IBM Plex Sans" charset="0"/>
                <a:ea typeface="IBM Plex Sans" charset="0"/>
                <a:cs typeface="IBM Plex Sans" charset="0"/>
              </a:rPr>
              <a:t>w.r.t.</a:t>
            </a:r>
            <a:br>
              <a:rPr lang="en-US" sz="1400" dirty="0">
                <a:solidFill>
                  <a:srgbClr val="FF0000"/>
                </a:solidFill>
                <a:latin typeface="IBM Plex Sans" charset="0"/>
                <a:ea typeface="IBM Plex Sans" charset="0"/>
                <a:cs typeface="IBM Plex Sans" charset="0"/>
              </a:rPr>
            </a:br>
            <a:r>
              <a:rPr lang="en-US" sz="1400" dirty="0">
                <a:solidFill>
                  <a:srgbClr val="FF0000"/>
                </a:solidFill>
                <a:latin typeface="IBM Plex Sans" charset="0"/>
                <a:ea typeface="IBM Plex Sans" charset="0"/>
                <a:cs typeface="IBM Plex Sans" charset="0"/>
              </a:rPr>
              <a:t>Hamiltonian</a:t>
            </a:r>
          </a:p>
        </p:txBody>
      </p:sp>
      <p:pic>
        <p:nvPicPr>
          <p:cNvPr id="16" name="Picture 15">
            <a:extLst>
              <a:ext uri="{FF2B5EF4-FFF2-40B4-BE49-F238E27FC236}">
                <a16:creationId xmlns:a16="http://schemas.microsoft.com/office/drawing/2014/main" id="{7116987A-0515-1A44-8D2C-FD040289ACAD}"/>
              </a:ext>
            </a:extLst>
          </p:cNvPr>
          <p:cNvPicPr>
            <a:picLocks noChangeAspect="1"/>
          </p:cNvPicPr>
          <p:nvPr/>
        </p:nvPicPr>
        <p:blipFill>
          <a:blip r:embed="rId3"/>
          <a:stretch>
            <a:fillRect/>
          </a:stretch>
        </p:blipFill>
        <p:spPr>
          <a:xfrm>
            <a:off x="5588000" y="2448654"/>
            <a:ext cx="2082800" cy="571500"/>
          </a:xfrm>
          <a:prstGeom prst="rect">
            <a:avLst/>
          </a:prstGeom>
        </p:spPr>
      </p:pic>
      <p:cxnSp>
        <p:nvCxnSpPr>
          <p:cNvPr id="17" name="Curved Connector 16">
            <a:extLst>
              <a:ext uri="{FF2B5EF4-FFF2-40B4-BE49-F238E27FC236}">
                <a16:creationId xmlns:a16="http://schemas.microsoft.com/office/drawing/2014/main" id="{77FC429C-722C-624D-BCF6-152EADE027DF}"/>
              </a:ext>
            </a:extLst>
          </p:cNvPr>
          <p:cNvCxnSpPr>
            <a:cxnSpLocks/>
          </p:cNvCxnSpPr>
          <p:nvPr/>
        </p:nvCxnSpPr>
        <p:spPr bwMode="auto">
          <a:xfrm rot="5400000" flipH="1">
            <a:off x="7404408" y="2975724"/>
            <a:ext cx="720671" cy="654802"/>
          </a:xfrm>
          <a:prstGeom prst="curvedConnector3">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74F54E9-384B-404D-8FB1-1E0751A50854}"/>
              </a:ext>
            </a:extLst>
          </p:cNvPr>
          <p:cNvSpPr txBox="1"/>
          <p:nvPr/>
        </p:nvSpPr>
        <p:spPr>
          <a:xfrm>
            <a:off x="7742757" y="3652108"/>
            <a:ext cx="790281" cy="255198"/>
          </a:xfrm>
          <a:prstGeom prst="rect">
            <a:avLst/>
          </a:prstGeom>
          <a:noFill/>
        </p:spPr>
        <p:txBody>
          <a:bodyPr wrap="none" lIns="0" tIns="0" rIns="0" bIns="0" rtlCol="0">
            <a:spAutoFit/>
          </a:bodyPr>
          <a:lstStyle/>
          <a:p>
            <a:pPr algn="l">
              <a:lnSpc>
                <a:spcPct val="110000"/>
              </a:lnSpc>
              <a:spcBef>
                <a:spcPts val="1100"/>
              </a:spcBef>
            </a:pPr>
            <a:r>
              <a:rPr lang="en-US" sz="1600" dirty="0">
                <a:solidFill>
                  <a:srgbClr val="FF0000"/>
                </a:solidFill>
                <a:latin typeface="IBM Plex Sans" charset="0"/>
                <a:ea typeface="IBM Plex Sans" charset="0"/>
                <a:cs typeface="IBM Plex Sans" charset="0"/>
              </a:rPr>
              <a:t>weight 2</a:t>
            </a:r>
          </a:p>
        </p:txBody>
      </p:sp>
    </p:spTree>
    <p:extLst>
      <p:ext uri="{BB962C8B-B14F-4D97-AF65-F5344CB8AC3E}">
        <p14:creationId xmlns:p14="http://schemas.microsoft.com/office/powerpoint/2010/main" val="1948641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48C135-FBCB-8747-89DA-301FC56BA9BB}"/>
              </a:ext>
            </a:extLst>
          </p:cNvPr>
          <p:cNvSpPr>
            <a:spLocks noGrp="1"/>
          </p:cNvSpPr>
          <p:nvPr>
            <p:ph type="body" sz="quarter" idx="12"/>
          </p:nvPr>
        </p:nvSpPr>
        <p:spPr>
          <a:xfrm>
            <a:off x="1290853" y="1522551"/>
            <a:ext cx="6562293" cy="2429515"/>
          </a:xfrm>
        </p:spPr>
        <p:txBody>
          <a:bodyPr/>
          <a:lstStyle/>
          <a:p>
            <a:pPr algn="ctr"/>
            <a:r>
              <a:rPr lang="en-US" sz="2400" dirty="0"/>
              <a:t>Don’t solve discrete problem</a:t>
            </a:r>
          </a:p>
          <a:p>
            <a:pPr algn="ctr"/>
            <a:endParaRPr lang="en-US" sz="2400" dirty="0"/>
          </a:p>
          <a:p>
            <a:pPr algn="ctr"/>
            <a:endParaRPr lang="en-US" sz="2400" dirty="0"/>
          </a:p>
          <a:p>
            <a:pPr algn="ctr"/>
            <a:r>
              <a:rPr lang="en-US" sz="2400" dirty="0"/>
              <a:t>Solve relaxed problem on quantum computer</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44</a:t>
            </a:fld>
            <a:endParaRPr lang="en-US" dirty="0"/>
          </a:p>
        </p:txBody>
      </p:sp>
      <p:cxnSp>
        <p:nvCxnSpPr>
          <p:cNvPr id="9" name="Curved Connector 8">
            <a:extLst>
              <a:ext uri="{FF2B5EF4-FFF2-40B4-BE49-F238E27FC236}">
                <a16:creationId xmlns:a16="http://schemas.microsoft.com/office/drawing/2014/main" id="{7BCAECE7-FED7-9049-9F96-9F58FD1B1E84}"/>
              </a:ext>
            </a:extLst>
          </p:cNvPr>
          <p:cNvCxnSpPr>
            <a:cxnSpLocks/>
          </p:cNvCxnSpPr>
          <p:nvPr/>
        </p:nvCxnSpPr>
        <p:spPr bwMode="auto">
          <a:xfrm rot="16200000" flipH="1" flipV="1">
            <a:off x="4155484" y="970583"/>
            <a:ext cx="720671" cy="654802"/>
          </a:xfrm>
          <a:prstGeom prst="curvedConnector3">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77B3B46-64CA-1147-B24F-6CBD099B1DDF}"/>
              </a:ext>
            </a:extLst>
          </p:cNvPr>
          <p:cNvSpPr txBox="1"/>
          <p:nvPr/>
        </p:nvSpPr>
        <p:spPr>
          <a:xfrm>
            <a:off x="4515819" y="682450"/>
            <a:ext cx="759823" cy="255198"/>
          </a:xfrm>
          <a:prstGeom prst="rect">
            <a:avLst/>
          </a:prstGeom>
          <a:noFill/>
        </p:spPr>
        <p:txBody>
          <a:bodyPr wrap="none" lIns="0" tIns="0" rIns="0" bIns="0" rtlCol="0">
            <a:spAutoFit/>
          </a:bodyPr>
          <a:lstStyle/>
          <a:p>
            <a:pPr algn="l">
              <a:lnSpc>
                <a:spcPct val="110000"/>
              </a:lnSpc>
              <a:spcBef>
                <a:spcPts val="1100"/>
              </a:spcBef>
            </a:pPr>
            <a:r>
              <a:rPr lang="en-US" sz="1600" dirty="0">
                <a:solidFill>
                  <a:srgbClr val="FF0000"/>
                </a:solidFill>
                <a:latin typeface="IBM Plex Sans" charset="0"/>
                <a:ea typeface="IBM Plex Sans" charset="0"/>
                <a:cs typeface="IBM Plex Sans" charset="0"/>
              </a:rPr>
              <a:t>( hard ! )</a:t>
            </a:r>
          </a:p>
        </p:txBody>
      </p:sp>
      <p:cxnSp>
        <p:nvCxnSpPr>
          <p:cNvPr id="11" name="Curved Connector 10">
            <a:extLst>
              <a:ext uri="{FF2B5EF4-FFF2-40B4-BE49-F238E27FC236}">
                <a16:creationId xmlns:a16="http://schemas.microsoft.com/office/drawing/2014/main" id="{AAC42EAE-9872-6B46-993C-8D2F982C33C0}"/>
              </a:ext>
            </a:extLst>
          </p:cNvPr>
          <p:cNvCxnSpPr>
            <a:cxnSpLocks/>
          </p:cNvCxnSpPr>
          <p:nvPr/>
        </p:nvCxnSpPr>
        <p:spPr bwMode="auto">
          <a:xfrm rot="5400000" flipH="1">
            <a:off x="2245348" y="3492643"/>
            <a:ext cx="720671" cy="654802"/>
          </a:xfrm>
          <a:prstGeom prst="curvedConnector3">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FC83DD4-C0CF-0446-8756-8E8786876B19}"/>
              </a:ext>
            </a:extLst>
          </p:cNvPr>
          <p:cNvSpPr txBox="1"/>
          <p:nvPr/>
        </p:nvSpPr>
        <p:spPr>
          <a:xfrm>
            <a:off x="2583697" y="4169027"/>
            <a:ext cx="799899" cy="255198"/>
          </a:xfrm>
          <a:prstGeom prst="rect">
            <a:avLst/>
          </a:prstGeom>
          <a:noFill/>
        </p:spPr>
        <p:txBody>
          <a:bodyPr wrap="none" lIns="0" tIns="0" rIns="0" bIns="0" rtlCol="0">
            <a:spAutoFit/>
          </a:bodyPr>
          <a:lstStyle/>
          <a:p>
            <a:pPr algn="l">
              <a:lnSpc>
                <a:spcPct val="110000"/>
              </a:lnSpc>
              <a:spcBef>
                <a:spcPts val="1100"/>
              </a:spcBef>
            </a:pPr>
            <a:r>
              <a:rPr lang="en-US" sz="1600" dirty="0">
                <a:solidFill>
                  <a:srgbClr val="FF0000"/>
                </a:solidFill>
                <a:latin typeface="IBM Plex Sans" charset="0"/>
                <a:ea typeface="IBM Plex Sans" charset="0"/>
                <a:cs typeface="IBM Plex Sans" charset="0"/>
              </a:rPr>
              <a:t>( hard ? )</a:t>
            </a:r>
          </a:p>
        </p:txBody>
      </p:sp>
    </p:spTree>
    <p:extLst>
      <p:ext uri="{BB962C8B-B14F-4D97-AF65-F5344CB8AC3E}">
        <p14:creationId xmlns:p14="http://schemas.microsoft.com/office/powerpoint/2010/main" val="104799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2981" cy="804672"/>
          </a:xfrm>
        </p:spPr>
        <p:txBody>
          <a:bodyPr/>
          <a:lstStyle/>
          <a:p>
            <a:r>
              <a:rPr lang="en-US" dirty="0"/>
              <a:t>VQE in order to find maximum-energy state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45</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1147973"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9D287B9-C491-C040-AF48-25AED3FF05B1}"/>
              </a:ext>
            </a:extLst>
          </p:cNvPr>
          <p:cNvPicPr>
            <a:picLocks noChangeAspect="1"/>
          </p:cNvPicPr>
          <p:nvPr/>
        </p:nvPicPr>
        <p:blipFill>
          <a:blip r:embed="rId2"/>
          <a:stretch>
            <a:fillRect/>
          </a:stretch>
        </p:blipFill>
        <p:spPr>
          <a:xfrm>
            <a:off x="847472" y="1191957"/>
            <a:ext cx="228600" cy="177800"/>
          </a:xfrm>
          <a:prstGeom prst="rect">
            <a:avLst/>
          </a:prstGeom>
        </p:spPr>
      </p:pic>
      <p:pic>
        <p:nvPicPr>
          <p:cNvPr id="6" name="Picture 5">
            <a:extLst>
              <a:ext uri="{FF2B5EF4-FFF2-40B4-BE49-F238E27FC236}">
                <a16:creationId xmlns:a16="http://schemas.microsoft.com/office/drawing/2014/main" id="{750FED28-5F7F-C740-89A2-2B177B3F58F1}"/>
              </a:ext>
            </a:extLst>
          </p:cNvPr>
          <p:cNvPicPr>
            <a:picLocks noChangeAspect="1"/>
          </p:cNvPicPr>
          <p:nvPr/>
        </p:nvPicPr>
        <p:blipFill>
          <a:blip r:embed="rId3"/>
          <a:stretch>
            <a:fillRect/>
          </a:stretch>
        </p:blipFill>
        <p:spPr>
          <a:xfrm>
            <a:off x="1746952" y="1191957"/>
            <a:ext cx="215900" cy="177800"/>
          </a:xfrm>
          <a:prstGeom prst="rect">
            <a:avLst/>
          </a:prstGeom>
        </p:spPr>
      </p:pic>
      <p:pic>
        <p:nvPicPr>
          <p:cNvPr id="8" name="Picture 7">
            <a:extLst>
              <a:ext uri="{FF2B5EF4-FFF2-40B4-BE49-F238E27FC236}">
                <a16:creationId xmlns:a16="http://schemas.microsoft.com/office/drawing/2014/main" id="{1D4476D6-8ADB-C24A-90BA-5E45C506F534}"/>
              </a:ext>
            </a:extLst>
          </p:cNvPr>
          <p:cNvPicPr>
            <a:picLocks noChangeAspect="1"/>
          </p:cNvPicPr>
          <p:nvPr/>
        </p:nvPicPr>
        <p:blipFill>
          <a:blip r:embed="rId4"/>
          <a:stretch>
            <a:fillRect/>
          </a:stretch>
        </p:blipFill>
        <p:spPr>
          <a:xfrm>
            <a:off x="2609214" y="1191957"/>
            <a:ext cx="215900" cy="177800"/>
          </a:xfrm>
          <a:prstGeom prst="rect">
            <a:avLst/>
          </a:prstGeom>
        </p:spPr>
      </p:pic>
      <p:cxnSp>
        <p:nvCxnSpPr>
          <p:cNvPr id="27" name="Straight Arrow Connector 26">
            <a:extLst>
              <a:ext uri="{FF2B5EF4-FFF2-40B4-BE49-F238E27FC236}">
                <a16:creationId xmlns:a16="http://schemas.microsoft.com/office/drawing/2014/main" id="{319FFAC8-0564-604F-9F5F-1C1EC4463902}"/>
              </a:ext>
            </a:extLst>
          </p:cNvPr>
          <p:cNvCxnSpPr>
            <a:cxnSpLocks/>
          </p:cNvCxnSpPr>
          <p:nvPr/>
        </p:nvCxnSpPr>
        <p:spPr bwMode="auto">
          <a:xfrm>
            <a:off x="2022494"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5A2E251-D495-0C43-BC52-7056613B7B62}"/>
              </a:ext>
            </a:extLst>
          </p:cNvPr>
          <p:cNvPicPr>
            <a:picLocks noChangeAspect="1"/>
          </p:cNvPicPr>
          <p:nvPr/>
        </p:nvPicPr>
        <p:blipFill>
          <a:blip r:embed="rId5"/>
          <a:stretch>
            <a:fillRect/>
          </a:stretch>
        </p:blipFill>
        <p:spPr>
          <a:xfrm>
            <a:off x="4522381" y="1191957"/>
            <a:ext cx="139700" cy="177800"/>
          </a:xfrm>
          <a:prstGeom prst="rect">
            <a:avLst/>
          </a:prstGeom>
        </p:spPr>
      </p:pic>
      <p:cxnSp>
        <p:nvCxnSpPr>
          <p:cNvPr id="29" name="Straight Arrow Connector 28">
            <a:extLst>
              <a:ext uri="{FF2B5EF4-FFF2-40B4-BE49-F238E27FC236}">
                <a16:creationId xmlns:a16="http://schemas.microsoft.com/office/drawing/2014/main" id="{AEACA17B-DD8C-CF4C-A728-5E1147CF262D}"/>
              </a:ext>
            </a:extLst>
          </p:cNvPr>
          <p:cNvCxnSpPr>
            <a:cxnSpLocks/>
          </p:cNvCxnSpPr>
          <p:nvPr/>
        </p:nvCxnSpPr>
        <p:spPr bwMode="auto">
          <a:xfrm>
            <a:off x="2899432"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32E9EA8-6279-4B44-AEF5-848A4A22D208}"/>
              </a:ext>
            </a:extLst>
          </p:cNvPr>
          <p:cNvCxnSpPr>
            <a:cxnSpLocks/>
          </p:cNvCxnSpPr>
          <p:nvPr/>
        </p:nvCxnSpPr>
        <p:spPr bwMode="auto">
          <a:xfrm>
            <a:off x="5718789" y="1279824"/>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13241F10-ABB5-1F48-9BA0-44533B9BB6FA}"/>
              </a:ext>
            </a:extLst>
          </p:cNvPr>
          <p:cNvPicPr>
            <a:picLocks noChangeAspect="1"/>
          </p:cNvPicPr>
          <p:nvPr/>
        </p:nvPicPr>
        <p:blipFill>
          <a:blip r:embed="rId6"/>
          <a:stretch>
            <a:fillRect/>
          </a:stretch>
        </p:blipFill>
        <p:spPr>
          <a:xfrm>
            <a:off x="6326788" y="1190924"/>
            <a:ext cx="558800" cy="177800"/>
          </a:xfrm>
          <a:prstGeom prst="rect">
            <a:avLst/>
          </a:prstGeom>
        </p:spPr>
      </p:pic>
    </p:spTree>
    <p:extLst>
      <p:ext uri="{BB962C8B-B14F-4D97-AF65-F5344CB8AC3E}">
        <p14:creationId xmlns:p14="http://schemas.microsoft.com/office/powerpoint/2010/main" val="18398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2981" cy="804672"/>
          </a:xfrm>
        </p:spPr>
        <p:txBody>
          <a:bodyPr/>
          <a:lstStyle/>
          <a:p>
            <a:r>
              <a:rPr lang="en-US" dirty="0"/>
              <a:t>VQE in order to find maximum-energy state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46</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1147973"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9D287B9-C491-C040-AF48-25AED3FF05B1}"/>
              </a:ext>
            </a:extLst>
          </p:cNvPr>
          <p:cNvPicPr>
            <a:picLocks noChangeAspect="1"/>
          </p:cNvPicPr>
          <p:nvPr/>
        </p:nvPicPr>
        <p:blipFill>
          <a:blip r:embed="rId2"/>
          <a:stretch>
            <a:fillRect/>
          </a:stretch>
        </p:blipFill>
        <p:spPr>
          <a:xfrm>
            <a:off x="847472" y="1191957"/>
            <a:ext cx="228600" cy="177800"/>
          </a:xfrm>
          <a:prstGeom prst="rect">
            <a:avLst/>
          </a:prstGeom>
        </p:spPr>
      </p:pic>
      <p:pic>
        <p:nvPicPr>
          <p:cNvPr id="6" name="Picture 5">
            <a:extLst>
              <a:ext uri="{FF2B5EF4-FFF2-40B4-BE49-F238E27FC236}">
                <a16:creationId xmlns:a16="http://schemas.microsoft.com/office/drawing/2014/main" id="{750FED28-5F7F-C740-89A2-2B177B3F58F1}"/>
              </a:ext>
            </a:extLst>
          </p:cNvPr>
          <p:cNvPicPr>
            <a:picLocks noChangeAspect="1"/>
          </p:cNvPicPr>
          <p:nvPr/>
        </p:nvPicPr>
        <p:blipFill>
          <a:blip r:embed="rId3"/>
          <a:stretch>
            <a:fillRect/>
          </a:stretch>
        </p:blipFill>
        <p:spPr>
          <a:xfrm>
            <a:off x="1746952" y="1191957"/>
            <a:ext cx="215900" cy="177800"/>
          </a:xfrm>
          <a:prstGeom prst="rect">
            <a:avLst/>
          </a:prstGeom>
        </p:spPr>
      </p:pic>
      <p:pic>
        <p:nvPicPr>
          <p:cNvPr id="8" name="Picture 7">
            <a:extLst>
              <a:ext uri="{FF2B5EF4-FFF2-40B4-BE49-F238E27FC236}">
                <a16:creationId xmlns:a16="http://schemas.microsoft.com/office/drawing/2014/main" id="{1D4476D6-8ADB-C24A-90BA-5E45C506F534}"/>
              </a:ext>
            </a:extLst>
          </p:cNvPr>
          <p:cNvPicPr>
            <a:picLocks noChangeAspect="1"/>
          </p:cNvPicPr>
          <p:nvPr/>
        </p:nvPicPr>
        <p:blipFill>
          <a:blip r:embed="rId4"/>
          <a:stretch>
            <a:fillRect/>
          </a:stretch>
        </p:blipFill>
        <p:spPr>
          <a:xfrm>
            <a:off x="2609214" y="1191957"/>
            <a:ext cx="215900" cy="177800"/>
          </a:xfrm>
          <a:prstGeom prst="rect">
            <a:avLst/>
          </a:prstGeom>
        </p:spPr>
      </p:pic>
      <p:cxnSp>
        <p:nvCxnSpPr>
          <p:cNvPr id="27" name="Straight Arrow Connector 26">
            <a:extLst>
              <a:ext uri="{FF2B5EF4-FFF2-40B4-BE49-F238E27FC236}">
                <a16:creationId xmlns:a16="http://schemas.microsoft.com/office/drawing/2014/main" id="{319FFAC8-0564-604F-9F5F-1C1EC4463902}"/>
              </a:ext>
            </a:extLst>
          </p:cNvPr>
          <p:cNvCxnSpPr>
            <a:cxnSpLocks/>
          </p:cNvCxnSpPr>
          <p:nvPr/>
        </p:nvCxnSpPr>
        <p:spPr bwMode="auto">
          <a:xfrm>
            <a:off x="2022494"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5A2E251-D495-0C43-BC52-7056613B7B62}"/>
              </a:ext>
            </a:extLst>
          </p:cNvPr>
          <p:cNvPicPr>
            <a:picLocks noChangeAspect="1"/>
          </p:cNvPicPr>
          <p:nvPr/>
        </p:nvPicPr>
        <p:blipFill>
          <a:blip r:embed="rId5"/>
          <a:stretch>
            <a:fillRect/>
          </a:stretch>
        </p:blipFill>
        <p:spPr>
          <a:xfrm>
            <a:off x="4522381" y="1191957"/>
            <a:ext cx="139700" cy="177800"/>
          </a:xfrm>
          <a:prstGeom prst="rect">
            <a:avLst/>
          </a:prstGeom>
        </p:spPr>
      </p:pic>
      <p:cxnSp>
        <p:nvCxnSpPr>
          <p:cNvPr id="29" name="Straight Arrow Connector 28">
            <a:extLst>
              <a:ext uri="{FF2B5EF4-FFF2-40B4-BE49-F238E27FC236}">
                <a16:creationId xmlns:a16="http://schemas.microsoft.com/office/drawing/2014/main" id="{AEACA17B-DD8C-CF4C-A728-5E1147CF262D}"/>
              </a:ext>
            </a:extLst>
          </p:cNvPr>
          <p:cNvCxnSpPr>
            <a:cxnSpLocks/>
          </p:cNvCxnSpPr>
          <p:nvPr/>
        </p:nvCxnSpPr>
        <p:spPr bwMode="auto">
          <a:xfrm>
            <a:off x="2899432"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32E9EA8-6279-4B44-AEF5-848A4A22D208}"/>
              </a:ext>
            </a:extLst>
          </p:cNvPr>
          <p:cNvCxnSpPr>
            <a:cxnSpLocks/>
          </p:cNvCxnSpPr>
          <p:nvPr/>
        </p:nvCxnSpPr>
        <p:spPr bwMode="auto">
          <a:xfrm>
            <a:off x="5718789" y="1279824"/>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13241F10-ABB5-1F48-9BA0-44533B9BB6FA}"/>
              </a:ext>
            </a:extLst>
          </p:cNvPr>
          <p:cNvPicPr>
            <a:picLocks noChangeAspect="1"/>
          </p:cNvPicPr>
          <p:nvPr/>
        </p:nvPicPr>
        <p:blipFill>
          <a:blip r:embed="rId6"/>
          <a:stretch>
            <a:fillRect/>
          </a:stretch>
        </p:blipFill>
        <p:spPr>
          <a:xfrm>
            <a:off x="6326788" y="1190924"/>
            <a:ext cx="558800" cy="177800"/>
          </a:xfrm>
          <a:prstGeom prst="rect">
            <a:avLst/>
          </a:prstGeom>
        </p:spPr>
      </p:pic>
      <p:pic>
        <p:nvPicPr>
          <p:cNvPr id="9" name="Picture 8">
            <a:extLst>
              <a:ext uri="{FF2B5EF4-FFF2-40B4-BE49-F238E27FC236}">
                <a16:creationId xmlns:a16="http://schemas.microsoft.com/office/drawing/2014/main" id="{D7F3073A-C3BC-B84F-8415-ABBDEDB57923}"/>
              </a:ext>
            </a:extLst>
          </p:cNvPr>
          <p:cNvPicPr>
            <a:picLocks noChangeAspect="1"/>
          </p:cNvPicPr>
          <p:nvPr/>
        </p:nvPicPr>
        <p:blipFill>
          <a:blip r:embed="rId7"/>
          <a:stretch>
            <a:fillRect/>
          </a:stretch>
        </p:blipFill>
        <p:spPr>
          <a:xfrm>
            <a:off x="2327617" y="2438400"/>
            <a:ext cx="800100" cy="266700"/>
          </a:xfrm>
          <a:prstGeom prst="rect">
            <a:avLst/>
          </a:prstGeom>
        </p:spPr>
      </p:pic>
    </p:spTree>
    <p:extLst>
      <p:ext uri="{BB962C8B-B14F-4D97-AF65-F5344CB8AC3E}">
        <p14:creationId xmlns:p14="http://schemas.microsoft.com/office/powerpoint/2010/main" val="2406583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2981" cy="804672"/>
          </a:xfrm>
        </p:spPr>
        <p:txBody>
          <a:bodyPr/>
          <a:lstStyle/>
          <a:p>
            <a:r>
              <a:rPr lang="en-US" dirty="0"/>
              <a:t>VQE in order to find maximum-energy state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47</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1147973"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9D287B9-C491-C040-AF48-25AED3FF05B1}"/>
              </a:ext>
            </a:extLst>
          </p:cNvPr>
          <p:cNvPicPr>
            <a:picLocks noChangeAspect="1"/>
          </p:cNvPicPr>
          <p:nvPr/>
        </p:nvPicPr>
        <p:blipFill>
          <a:blip r:embed="rId2"/>
          <a:stretch>
            <a:fillRect/>
          </a:stretch>
        </p:blipFill>
        <p:spPr>
          <a:xfrm>
            <a:off x="847472" y="1191957"/>
            <a:ext cx="228600" cy="177800"/>
          </a:xfrm>
          <a:prstGeom prst="rect">
            <a:avLst/>
          </a:prstGeom>
        </p:spPr>
      </p:pic>
      <p:pic>
        <p:nvPicPr>
          <p:cNvPr id="6" name="Picture 5">
            <a:extLst>
              <a:ext uri="{FF2B5EF4-FFF2-40B4-BE49-F238E27FC236}">
                <a16:creationId xmlns:a16="http://schemas.microsoft.com/office/drawing/2014/main" id="{750FED28-5F7F-C740-89A2-2B177B3F58F1}"/>
              </a:ext>
            </a:extLst>
          </p:cNvPr>
          <p:cNvPicPr>
            <a:picLocks noChangeAspect="1"/>
          </p:cNvPicPr>
          <p:nvPr/>
        </p:nvPicPr>
        <p:blipFill>
          <a:blip r:embed="rId3"/>
          <a:stretch>
            <a:fillRect/>
          </a:stretch>
        </p:blipFill>
        <p:spPr>
          <a:xfrm>
            <a:off x="1746952" y="1191957"/>
            <a:ext cx="215900" cy="177800"/>
          </a:xfrm>
          <a:prstGeom prst="rect">
            <a:avLst/>
          </a:prstGeom>
        </p:spPr>
      </p:pic>
      <p:pic>
        <p:nvPicPr>
          <p:cNvPr id="8" name="Picture 7">
            <a:extLst>
              <a:ext uri="{FF2B5EF4-FFF2-40B4-BE49-F238E27FC236}">
                <a16:creationId xmlns:a16="http://schemas.microsoft.com/office/drawing/2014/main" id="{1D4476D6-8ADB-C24A-90BA-5E45C506F534}"/>
              </a:ext>
            </a:extLst>
          </p:cNvPr>
          <p:cNvPicPr>
            <a:picLocks noChangeAspect="1"/>
          </p:cNvPicPr>
          <p:nvPr/>
        </p:nvPicPr>
        <p:blipFill>
          <a:blip r:embed="rId4"/>
          <a:stretch>
            <a:fillRect/>
          </a:stretch>
        </p:blipFill>
        <p:spPr>
          <a:xfrm>
            <a:off x="2609214" y="1191957"/>
            <a:ext cx="215900" cy="177800"/>
          </a:xfrm>
          <a:prstGeom prst="rect">
            <a:avLst/>
          </a:prstGeom>
        </p:spPr>
      </p:pic>
      <p:cxnSp>
        <p:nvCxnSpPr>
          <p:cNvPr id="27" name="Straight Arrow Connector 26">
            <a:extLst>
              <a:ext uri="{FF2B5EF4-FFF2-40B4-BE49-F238E27FC236}">
                <a16:creationId xmlns:a16="http://schemas.microsoft.com/office/drawing/2014/main" id="{319FFAC8-0564-604F-9F5F-1C1EC4463902}"/>
              </a:ext>
            </a:extLst>
          </p:cNvPr>
          <p:cNvCxnSpPr>
            <a:cxnSpLocks/>
          </p:cNvCxnSpPr>
          <p:nvPr/>
        </p:nvCxnSpPr>
        <p:spPr bwMode="auto">
          <a:xfrm>
            <a:off x="2022494"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5A2E251-D495-0C43-BC52-7056613B7B62}"/>
              </a:ext>
            </a:extLst>
          </p:cNvPr>
          <p:cNvPicPr>
            <a:picLocks noChangeAspect="1"/>
          </p:cNvPicPr>
          <p:nvPr/>
        </p:nvPicPr>
        <p:blipFill>
          <a:blip r:embed="rId5"/>
          <a:stretch>
            <a:fillRect/>
          </a:stretch>
        </p:blipFill>
        <p:spPr>
          <a:xfrm>
            <a:off x="4522381" y="1191957"/>
            <a:ext cx="139700" cy="177800"/>
          </a:xfrm>
          <a:prstGeom prst="rect">
            <a:avLst/>
          </a:prstGeom>
        </p:spPr>
      </p:pic>
      <p:cxnSp>
        <p:nvCxnSpPr>
          <p:cNvPr id="29" name="Straight Arrow Connector 28">
            <a:extLst>
              <a:ext uri="{FF2B5EF4-FFF2-40B4-BE49-F238E27FC236}">
                <a16:creationId xmlns:a16="http://schemas.microsoft.com/office/drawing/2014/main" id="{AEACA17B-DD8C-CF4C-A728-5E1147CF262D}"/>
              </a:ext>
            </a:extLst>
          </p:cNvPr>
          <p:cNvCxnSpPr>
            <a:cxnSpLocks/>
          </p:cNvCxnSpPr>
          <p:nvPr/>
        </p:nvCxnSpPr>
        <p:spPr bwMode="auto">
          <a:xfrm>
            <a:off x="2899432"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32E9EA8-6279-4B44-AEF5-848A4A22D208}"/>
              </a:ext>
            </a:extLst>
          </p:cNvPr>
          <p:cNvCxnSpPr>
            <a:cxnSpLocks/>
          </p:cNvCxnSpPr>
          <p:nvPr/>
        </p:nvCxnSpPr>
        <p:spPr bwMode="auto">
          <a:xfrm>
            <a:off x="5718789" y="1279824"/>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13241F10-ABB5-1F48-9BA0-44533B9BB6FA}"/>
              </a:ext>
            </a:extLst>
          </p:cNvPr>
          <p:cNvPicPr>
            <a:picLocks noChangeAspect="1"/>
          </p:cNvPicPr>
          <p:nvPr/>
        </p:nvPicPr>
        <p:blipFill>
          <a:blip r:embed="rId6"/>
          <a:stretch>
            <a:fillRect/>
          </a:stretch>
        </p:blipFill>
        <p:spPr>
          <a:xfrm>
            <a:off x="6326788" y="1190924"/>
            <a:ext cx="558800" cy="177800"/>
          </a:xfrm>
          <a:prstGeom prst="rect">
            <a:avLst/>
          </a:prstGeom>
        </p:spPr>
      </p:pic>
      <p:pic>
        <p:nvPicPr>
          <p:cNvPr id="19" name="Picture 18">
            <a:extLst>
              <a:ext uri="{FF2B5EF4-FFF2-40B4-BE49-F238E27FC236}">
                <a16:creationId xmlns:a16="http://schemas.microsoft.com/office/drawing/2014/main" id="{07C7FA6C-0E2B-9E48-9B81-5B93D7E1BDA5}"/>
              </a:ext>
            </a:extLst>
          </p:cNvPr>
          <p:cNvPicPr>
            <a:picLocks noChangeAspect="1"/>
          </p:cNvPicPr>
          <p:nvPr/>
        </p:nvPicPr>
        <p:blipFill>
          <a:blip r:embed="rId7"/>
          <a:stretch>
            <a:fillRect/>
          </a:stretch>
        </p:blipFill>
        <p:spPr>
          <a:xfrm>
            <a:off x="1476717" y="2440119"/>
            <a:ext cx="1651000" cy="266700"/>
          </a:xfrm>
          <a:prstGeom prst="rect">
            <a:avLst/>
          </a:prstGeom>
        </p:spPr>
      </p:pic>
      <p:sp>
        <p:nvSpPr>
          <p:cNvPr id="20" name="Text Placeholder 2">
            <a:extLst>
              <a:ext uri="{FF2B5EF4-FFF2-40B4-BE49-F238E27FC236}">
                <a16:creationId xmlns:a16="http://schemas.microsoft.com/office/drawing/2014/main" id="{33530E0F-7C38-144A-B97A-F9DA30202FA9}"/>
              </a:ext>
            </a:extLst>
          </p:cNvPr>
          <p:cNvSpPr>
            <a:spLocks noGrp="1"/>
          </p:cNvSpPr>
          <p:nvPr>
            <p:ph type="body" sz="quarter" idx="12"/>
          </p:nvPr>
        </p:nvSpPr>
        <p:spPr>
          <a:xfrm>
            <a:off x="219456" y="3716402"/>
            <a:ext cx="5097011" cy="804665"/>
          </a:xfrm>
        </p:spPr>
        <p:txBody>
          <a:bodyPr/>
          <a:lstStyle/>
          <a:p>
            <a:r>
              <a:rPr lang="en-US" dirty="0"/>
              <a:t>Estimator: Classical shadows </a:t>
            </a:r>
            <a:r>
              <a:rPr lang="en-US" sz="1400" dirty="0"/>
              <a:t>(Huang, </a:t>
            </a:r>
            <a:r>
              <a:rPr lang="en-US" sz="1400" dirty="0" err="1"/>
              <a:t>Kueng</a:t>
            </a:r>
            <a:r>
              <a:rPr lang="en-US" sz="1400" dirty="0"/>
              <a:t>, </a:t>
            </a:r>
            <a:r>
              <a:rPr lang="en-US" sz="1400" dirty="0" err="1"/>
              <a:t>Preskill</a:t>
            </a:r>
            <a:r>
              <a:rPr lang="en-US" sz="1400" dirty="0"/>
              <a:t>)</a:t>
            </a:r>
            <a:endParaRPr lang="en-US" dirty="0"/>
          </a:p>
        </p:txBody>
      </p:sp>
    </p:spTree>
    <p:extLst>
      <p:ext uri="{BB962C8B-B14F-4D97-AF65-F5344CB8AC3E}">
        <p14:creationId xmlns:p14="http://schemas.microsoft.com/office/powerpoint/2010/main" val="314988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2981" cy="804672"/>
          </a:xfrm>
        </p:spPr>
        <p:txBody>
          <a:bodyPr/>
          <a:lstStyle/>
          <a:p>
            <a:r>
              <a:rPr lang="en-US" dirty="0"/>
              <a:t>VQE in order to find maximum-energy state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48</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1147973"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9D287B9-C491-C040-AF48-25AED3FF05B1}"/>
              </a:ext>
            </a:extLst>
          </p:cNvPr>
          <p:cNvPicPr>
            <a:picLocks noChangeAspect="1"/>
          </p:cNvPicPr>
          <p:nvPr/>
        </p:nvPicPr>
        <p:blipFill>
          <a:blip r:embed="rId2"/>
          <a:stretch>
            <a:fillRect/>
          </a:stretch>
        </p:blipFill>
        <p:spPr>
          <a:xfrm>
            <a:off x="847472" y="1191957"/>
            <a:ext cx="228600" cy="177800"/>
          </a:xfrm>
          <a:prstGeom prst="rect">
            <a:avLst/>
          </a:prstGeom>
        </p:spPr>
      </p:pic>
      <p:pic>
        <p:nvPicPr>
          <p:cNvPr id="6" name="Picture 5">
            <a:extLst>
              <a:ext uri="{FF2B5EF4-FFF2-40B4-BE49-F238E27FC236}">
                <a16:creationId xmlns:a16="http://schemas.microsoft.com/office/drawing/2014/main" id="{750FED28-5F7F-C740-89A2-2B177B3F58F1}"/>
              </a:ext>
            </a:extLst>
          </p:cNvPr>
          <p:cNvPicPr>
            <a:picLocks noChangeAspect="1"/>
          </p:cNvPicPr>
          <p:nvPr/>
        </p:nvPicPr>
        <p:blipFill>
          <a:blip r:embed="rId3"/>
          <a:stretch>
            <a:fillRect/>
          </a:stretch>
        </p:blipFill>
        <p:spPr>
          <a:xfrm>
            <a:off x="1746952" y="1191957"/>
            <a:ext cx="215900" cy="177800"/>
          </a:xfrm>
          <a:prstGeom prst="rect">
            <a:avLst/>
          </a:prstGeom>
        </p:spPr>
      </p:pic>
      <p:pic>
        <p:nvPicPr>
          <p:cNvPr id="8" name="Picture 7">
            <a:extLst>
              <a:ext uri="{FF2B5EF4-FFF2-40B4-BE49-F238E27FC236}">
                <a16:creationId xmlns:a16="http://schemas.microsoft.com/office/drawing/2014/main" id="{1D4476D6-8ADB-C24A-90BA-5E45C506F534}"/>
              </a:ext>
            </a:extLst>
          </p:cNvPr>
          <p:cNvPicPr>
            <a:picLocks noChangeAspect="1"/>
          </p:cNvPicPr>
          <p:nvPr/>
        </p:nvPicPr>
        <p:blipFill>
          <a:blip r:embed="rId4"/>
          <a:stretch>
            <a:fillRect/>
          </a:stretch>
        </p:blipFill>
        <p:spPr>
          <a:xfrm>
            <a:off x="2609214" y="1191957"/>
            <a:ext cx="215900" cy="177800"/>
          </a:xfrm>
          <a:prstGeom prst="rect">
            <a:avLst/>
          </a:prstGeom>
        </p:spPr>
      </p:pic>
      <p:cxnSp>
        <p:nvCxnSpPr>
          <p:cNvPr id="27" name="Straight Arrow Connector 26">
            <a:extLst>
              <a:ext uri="{FF2B5EF4-FFF2-40B4-BE49-F238E27FC236}">
                <a16:creationId xmlns:a16="http://schemas.microsoft.com/office/drawing/2014/main" id="{319FFAC8-0564-604F-9F5F-1C1EC4463902}"/>
              </a:ext>
            </a:extLst>
          </p:cNvPr>
          <p:cNvCxnSpPr>
            <a:cxnSpLocks/>
          </p:cNvCxnSpPr>
          <p:nvPr/>
        </p:nvCxnSpPr>
        <p:spPr bwMode="auto">
          <a:xfrm>
            <a:off x="2022494"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5A2E251-D495-0C43-BC52-7056613B7B62}"/>
              </a:ext>
            </a:extLst>
          </p:cNvPr>
          <p:cNvPicPr>
            <a:picLocks noChangeAspect="1"/>
          </p:cNvPicPr>
          <p:nvPr/>
        </p:nvPicPr>
        <p:blipFill>
          <a:blip r:embed="rId5"/>
          <a:stretch>
            <a:fillRect/>
          </a:stretch>
        </p:blipFill>
        <p:spPr>
          <a:xfrm>
            <a:off x="4522381" y="1191957"/>
            <a:ext cx="139700" cy="177800"/>
          </a:xfrm>
          <a:prstGeom prst="rect">
            <a:avLst/>
          </a:prstGeom>
        </p:spPr>
      </p:pic>
      <p:cxnSp>
        <p:nvCxnSpPr>
          <p:cNvPr id="29" name="Straight Arrow Connector 28">
            <a:extLst>
              <a:ext uri="{FF2B5EF4-FFF2-40B4-BE49-F238E27FC236}">
                <a16:creationId xmlns:a16="http://schemas.microsoft.com/office/drawing/2014/main" id="{AEACA17B-DD8C-CF4C-A728-5E1147CF262D}"/>
              </a:ext>
            </a:extLst>
          </p:cNvPr>
          <p:cNvCxnSpPr>
            <a:cxnSpLocks/>
          </p:cNvCxnSpPr>
          <p:nvPr/>
        </p:nvCxnSpPr>
        <p:spPr bwMode="auto">
          <a:xfrm>
            <a:off x="2899432"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32E9EA8-6279-4B44-AEF5-848A4A22D208}"/>
              </a:ext>
            </a:extLst>
          </p:cNvPr>
          <p:cNvCxnSpPr>
            <a:cxnSpLocks/>
          </p:cNvCxnSpPr>
          <p:nvPr/>
        </p:nvCxnSpPr>
        <p:spPr bwMode="auto">
          <a:xfrm>
            <a:off x="5718789" y="1279824"/>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13241F10-ABB5-1F48-9BA0-44533B9BB6FA}"/>
              </a:ext>
            </a:extLst>
          </p:cNvPr>
          <p:cNvPicPr>
            <a:picLocks noChangeAspect="1"/>
          </p:cNvPicPr>
          <p:nvPr/>
        </p:nvPicPr>
        <p:blipFill>
          <a:blip r:embed="rId6"/>
          <a:stretch>
            <a:fillRect/>
          </a:stretch>
        </p:blipFill>
        <p:spPr>
          <a:xfrm>
            <a:off x="6326788" y="1190924"/>
            <a:ext cx="558800" cy="177800"/>
          </a:xfrm>
          <a:prstGeom prst="rect">
            <a:avLst/>
          </a:prstGeom>
        </p:spPr>
      </p:pic>
      <p:pic>
        <p:nvPicPr>
          <p:cNvPr id="14" name="Picture 13">
            <a:extLst>
              <a:ext uri="{FF2B5EF4-FFF2-40B4-BE49-F238E27FC236}">
                <a16:creationId xmlns:a16="http://schemas.microsoft.com/office/drawing/2014/main" id="{39AA4640-A0E2-2049-94B1-1E0225866922}"/>
              </a:ext>
            </a:extLst>
          </p:cNvPr>
          <p:cNvPicPr>
            <a:picLocks noChangeAspect="1"/>
          </p:cNvPicPr>
          <p:nvPr/>
        </p:nvPicPr>
        <p:blipFill>
          <a:blip r:embed="rId7"/>
          <a:stretch>
            <a:fillRect/>
          </a:stretch>
        </p:blipFill>
        <p:spPr>
          <a:xfrm>
            <a:off x="2286033" y="2438400"/>
            <a:ext cx="1828800" cy="266700"/>
          </a:xfrm>
          <a:prstGeom prst="rect">
            <a:avLst/>
          </a:prstGeom>
        </p:spPr>
      </p:pic>
      <p:pic>
        <p:nvPicPr>
          <p:cNvPr id="17" name="Picture 16">
            <a:extLst>
              <a:ext uri="{FF2B5EF4-FFF2-40B4-BE49-F238E27FC236}">
                <a16:creationId xmlns:a16="http://schemas.microsoft.com/office/drawing/2014/main" id="{069F65F8-7253-4E4B-974B-7FA7E3702136}"/>
              </a:ext>
            </a:extLst>
          </p:cNvPr>
          <p:cNvPicPr>
            <a:picLocks noChangeAspect="1"/>
          </p:cNvPicPr>
          <p:nvPr/>
        </p:nvPicPr>
        <p:blipFill>
          <a:blip r:embed="rId8"/>
          <a:stretch>
            <a:fillRect/>
          </a:stretch>
        </p:blipFill>
        <p:spPr>
          <a:xfrm>
            <a:off x="5414130" y="2252205"/>
            <a:ext cx="3073400" cy="571500"/>
          </a:xfrm>
          <a:prstGeom prst="rect">
            <a:avLst/>
          </a:prstGeom>
        </p:spPr>
      </p:pic>
    </p:spTree>
    <p:extLst>
      <p:ext uri="{BB962C8B-B14F-4D97-AF65-F5344CB8AC3E}">
        <p14:creationId xmlns:p14="http://schemas.microsoft.com/office/powerpoint/2010/main" val="2740969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2981" cy="804672"/>
          </a:xfrm>
        </p:spPr>
        <p:txBody>
          <a:bodyPr/>
          <a:lstStyle/>
          <a:p>
            <a:r>
              <a:rPr lang="en-US" dirty="0"/>
              <a:t>VQE in order to find maximum-energy state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49</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1147973"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9D287B9-C491-C040-AF48-25AED3FF05B1}"/>
              </a:ext>
            </a:extLst>
          </p:cNvPr>
          <p:cNvPicPr>
            <a:picLocks noChangeAspect="1"/>
          </p:cNvPicPr>
          <p:nvPr/>
        </p:nvPicPr>
        <p:blipFill>
          <a:blip r:embed="rId2"/>
          <a:stretch>
            <a:fillRect/>
          </a:stretch>
        </p:blipFill>
        <p:spPr>
          <a:xfrm>
            <a:off x="847472" y="1191957"/>
            <a:ext cx="228600" cy="177800"/>
          </a:xfrm>
          <a:prstGeom prst="rect">
            <a:avLst/>
          </a:prstGeom>
        </p:spPr>
      </p:pic>
      <p:pic>
        <p:nvPicPr>
          <p:cNvPr id="6" name="Picture 5">
            <a:extLst>
              <a:ext uri="{FF2B5EF4-FFF2-40B4-BE49-F238E27FC236}">
                <a16:creationId xmlns:a16="http://schemas.microsoft.com/office/drawing/2014/main" id="{750FED28-5F7F-C740-89A2-2B177B3F58F1}"/>
              </a:ext>
            </a:extLst>
          </p:cNvPr>
          <p:cNvPicPr>
            <a:picLocks noChangeAspect="1"/>
          </p:cNvPicPr>
          <p:nvPr/>
        </p:nvPicPr>
        <p:blipFill>
          <a:blip r:embed="rId3"/>
          <a:stretch>
            <a:fillRect/>
          </a:stretch>
        </p:blipFill>
        <p:spPr>
          <a:xfrm>
            <a:off x="1746952" y="1191957"/>
            <a:ext cx="215900" cy="177800"/>
          </a:xfrm>
          <a:prstGeom prst="rect">
            <a:avLst/>
          </a:prstGeom>
        </p:spPr>
      </p:pic>
      <p:pic>
        <p:nvPicPr>
          <p:cNvPr id="8" name="Picture 7">
            <a:extLst>
              <a:ext uri="{FF2B5EF4-FFF2-40B4-BE49-F238E27FC236}">
                <a16:creationId xmlns:a16="http://schemas.microsoft.com/office/drawing/2014/main" id="{1D4476D6-8ADB-C24A-90BA-5E45C506F534}"/>
              </a:ext>
            </a:extLst>
          </p:cNvPr>
          <p:cNvPicPr>
            <a:picLocks noChangeAspect="1"/>
          </p:cNvPicPr>
          <p:nvPr/>
        </p:nvPicPr>
        <p:blipFill>
          <a:blip r:embed="rId4"/>
          <a:stretch>
            <a:fillRect/>
          </a:stretch>
        </p:blipFill>
        <p:spPr>
          <a:xfrm>
            <a:off x="2609214" y="1191957"/>
            <a:ext cx="215900" cy="177800"/>
          </a:xfrm>
          <a:prstGeom prst="rect">
            <a:avLst/>
          </a:prstGeom>
        </p:spPr>
      </p:pic>
      <p:cxnSp>
        <p:nvCxnSpPr>
          <p:cNvPr id="27" name="Straight Arrow Connector 26">
            <a:extLst>
              <a:ext uri="{FF2B5EF4-FFF2-40B4-BE49-F238E27FC236}">
                <a16:creationId xmlns:a16="http://schemas.microsoft.com/office/drawing/2014/main" id="{319FFAC8-0564-604F-9F5F-1C1EC4463902}"/>
              </a:ext>
            </a:extLst>
          </p:cNvPr>
          <p:cNvCxnSpPr>
            <a:cxnSpLocks/>
          </p:cNvCxnSpPr>
          <p:nvPr/>
        </p:nvCxnSpPr>
        <p:spPr bwMode="auto">
          <a:xfrm>
            <a:off x="2022494"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5A2E251-D495-0C43-BC52-7056613B7B62}"/>
              </a:ext>
            </a:extLst>
          </p:cNvPr>
          <p:cNvPicPr>
            <a:picLocks noChangeAspect="1"/>
          </p:cNvPicPr>
          <p:nvPr/>
        </p:nvPicPr>
        <p:blipFill>
          <a:blip r:embed="rId5"/>
          <a:stretch>
            <a:fillRect/>
          </a:stretch>
        </p:blipFill>
        <p:spPr>
          <a:xfrm>
            <a:off x="4522381" y="1191957"/>
            <a:ext cx="139700" cy="177800"/>
          </a:xfrm>
          <a:prstGeom prst="rect">
            <a:avLst/>
          </a:prstGeom>
        </p:spPr>
      </p:pic>
      <p:cxnSp>
        <p:nvCxnSpPr>
          <p:cNvPr id="29" name="Straight Arrow Connector 28">
            <a:extLst>
              <a:ext uri="{FF2B5EF4-FFF2-40B4-BE49-F238E27FC236}">
                <a16:creationId xmlns:a16="http://schemas.microsoft.com/office/drawing/2014/main" id="{AEACA17B-DD8C-CF4C-A728-5E1147CF262D}"/>
              </a:ext>
            </a:extLst>
          </p:cNvPr>
          <p:cNvCxnSpPr>
            <a:cxnSpLocks/>
          </p:cNvCxnSpPr>
          <p:nvPr/>
        </p:nvCxnSpPr>
        <p:spPr bwMode="auto">
          <a:xfrm>
            <a:off x="2899432" y="1280857"/>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32E9EA8-6279-4B44-AEF5-848A4A22D208}"/>
              </a:ext>
            </a:extLst>
          </p:cNvPr>
          <p:cNvCxnSpPr>
            <a:cxnSpLocks/>
          </p:cNvCxnSpPr>
          <p:nvPr/>
        </p:nvCxnSpPr>
        <p:spPr bwMode="auto">
          <a:xfrm>
            <a:off x="5718789" y="1279824"/>
            <a:ext cx="527078"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13241F10-ABB5-1F48-9BA0-44533B9BB6FA}"/>
              </a:ext>
            </a:extLst>
          </p:cNvPr>
          <p:cNvPicPr>
            <a:picLocks noChangeAspect="1"/>
          </p:cNvPicPr>
          <p:nvPr/>
        </p:nvPicPr>
        <p:blipFill>
          <a:blip r:embed="rId6"/>
          <a:stretch>
            <a:fillRect/>
          </a:stretch>
        </p:blipFill>
        <p:spPr>
          <a:xfrm>
            <a:off x="6326788" y="1190924"/>
            <a:ext cx="558800" cy="177800"/>
          </a:xfrm>
          <a:prstGeom prst="rect">
            <a:avLst/>
          </a:prstGeom>
        </p:spPr>
      </p:pic>
      <p:pic>
        <p:nvPicPr>
          <p:cNvPr id="20" name="Picture 19">
            <a:extLst>
              <a:ext uri="{FF2B5EF4-FFF2-40B4-BE49-F238E27FC236}">
                <a16:creationId xmlns:a16="http://schemas.microsoft.com/office/drawing/2014/main" id="{FE3EB9A3-8B0F-9841-B04E-03ABC6CBCC71}"/>
              </a:ext>
            </a:extLst>
          </p:cNvPr>
          <p:cNvPicPr>
            <a:picLocks noChangeAspect="1"/>
          </p:cNvPicPr>
          <p:nvPr/>
        </p:nvPicPr>
        <p:blipFill>
          <a:blip r:embed="rId7"/>
          <a:stretch>
            <a:fillRect/>
          </a:stretch>
        </p:blipFill>
        <p:spPr>
          <a:xfrm>
            <a:off x="2204121" y="2260600"/>
            <a:ext cx="1917700" cy="622300"/>
          </a:xfrm>
          <a:prstGeom prst="rect">
            <a:avLst/>
          </a:prstGeom>
        </p:spPr>
      </p:pic>
      <p:pic>
        <p:nvPicPr>
          <p:cNvPr id="23" name="Picture 22">
            <a:extLst>
              <a:ext uri="{FF2B5EF4-FFF2-40B4-BE49-F238E27FC236}">
                <a16:creationId xmlns:a16="http://schemas.microsoft.com/office/drawing/2014/main" id="{23624628-B496-7245-B0DA-8267CC9CB2DA}"/>
              </a:ext>
            </a:extLst>
          </p:cNvPr>
          <p:cNvPicPr>
            <a:picLocks noChangeAspect="1"/>
          </p:cNvPicPr>
          <p:nvPr/>
        </p:nvPicPr>
        <p:blipFill>
          <a:blip r:embed="rId8"/>
          <a:stretch>
            <a:fillRect/>
          </a:stretch>
        </p:blipFill>
        <p:spPr>
          <a:xfrm>
            <a:off x="5406038" y="2256813"/>
            <a:ext cx="2819400" cy="571500"/>
          </a:xfrm>
          <a:prstGeom prst="rect">
            <a:avLst/>
          </a:prstGeom>
        </p:spPr>
      </p:pic>
      <p:sp>
        <p:nvSpPr>
          <p:cNvPr id="24" name="Text Placeholder 2">
            <a:extLst>
              <a:ext uri="{FF2B5EF4-FFF2-40B4-BE49-F238E27FC236}">
                <a16:creationId xmlns:a16="http://schemas.microsoft.com/office/drawing/2014/main" id="{EAAAEF9F-DE7D-1A4C-A403-76AB49BB09C3}"/>
              </a:ext>
            </a:extLst>
          </p:cNvPr>
          <p:cNvSpPr>
            <a:spLocks noGrp="1"/>
          </p:cNvSpPr>
          <p:nvPr>
            <p:ph type="body" sz="quarter" idx="12"/>
          </p:nvPr>
        </p:nvSpPr>
        <p:spPr>
          <a:xfrm>
            <a:off x="219456" y="3716402"/>
            <a:ext cx="6107332" cy="1070462"/>
          </a:xfrm>
        </p:spPr>
        <p:txBody>
          <a:bodyPr/>
          <a:lstStyle/>
          <a:p>
            <a:r>
              <a:rPr lang="en-US" dirty="0"/>
              <a:t>Estimator: Classical shadows </a:t>
            </a:r>
            <a:r>
              <a:rPr lang="en-US" sz="1400" dirty="0"/>
              <a:t>(Huang, </a:t>
            </a:r>
            <a:r>
              <a:rPr lang="en-US" sz="1400" dirty="0" err="1"/>
              <a:t>Kueng</a:t>
            </a:r>
            <a:r>
              <a:rPr lang="en-US" sz="1400" dirty="0"/>
              <a:t>, </a:t>
            </a:r>
            <a:r>
              <a:rPr lang="en-US" sz="1400" dirty="0" err="1"/>
              <a:t>Preskill</a:t>
            </a:r>
            <a:r>
              <a:rPr lang="en-US" sz="1400" dirty="0"/>
              <a:t>)</a:t>
            </a:r>
          </a:p>
          <a:p>
            <a:r>
              <a:rPr lang="en-US" dirty="0"/>
              <a:t>Proof:	</a:t>
            </a:r>
            <a:r>
              <a:rPr lang="en-US" dirty="0" err="1"/>
              <a:t>Hoeffding’s</a:t>
            </a:r>
            <a:r>
              <a:rPr lang="en-US" dirty="0"/>
              <a:t> inequality, union bound, </a:t>
            </a:r>
            <a:br>
              <a:rPr lang="en-US" dirty="0"/>
            </a:br>
            <a:r>
              <a:rPr lang="en-US" dirty="0"/>
              <a:t>	triangle inequality</a:t>
            </a:r>
          </a:p>
        </p:txBody>
      </p:sp>
      <p:sp>
        <p:nvSpPr>
          <p:cNvPr id="26" name="Text Placeholder 2">
            <a:extLst>
              <a:ext uri="{FF2B5EF4-FFF2-40B4-BE49-F238E27FC236}">
                <a16:creationId xmlns:a16="http://schemas.microsoft.com/office/drawing/2014/main" id="{05405A72-B666-1345-A618-B454045B4169}"/>
              </a:ext>
            </a:extLst>
          </p:cNvPr>
          <p:cNvSpPr txBox="1">
            <a:spLocks/>
          </p:cNvSpPr>
          <p:nvPr/>
        </p:nvSpPr>
        <p:spPr>
          <a:xfrm>
            <a:off x="5850820" y="3863676"/>
            <a:ext cx="2944943" cy="57150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400"/>
            <a:r>
              <a:rPr lang="en-US" sz="1400" kern="0" dirty="0"/>
              <a:t>even better with</a:t>
            </a:r>
            <a:br>
              <a:rPr lang="en-US" sz="1400" kern="0" dirty="0"/>
            </a:br>
            <a:r>
              <a:rPr lang="en-US" sz="1400" kern="0" dirty="0"/>
              <a:t>locally-biased classical shadows</a:t>
            </a:r>
          </a:p>
        </p:txBody>
      </p:sp>
    </p:spTree>
    <p:extLst>
      <p:ext uri="{BB962C8B-B14F-4D97-AF65-F5344CB8AC3E}">
        <p14:creationId xmlns:p14="http://schemas.microsoft.com/office/powerpoint/2010/main" val="81353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Results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6" name="Text Placeholder 6">
            <a:extLst>
              <a:ext uri="{FF2B5EF4-FFF2-40B4-BE49-F238E27FC236}">
                <a16:creationId xmlns:a16="http://schemas.microsoft.com/office/drawing/2014/main" id="{132A53BC-1A8F-7343-8A38-21868E9A10B5}"/>
              </a:ext>
            </a:extLst>
          </p:cNvPr>
          <p:cNvSpPr txBox="1">
            <a:spLocks/>
          </p:cNvSpPr>
          <p:nvPr/>
        </p:nvSpPr>
        <p:spPr>
          <a:xfrm>
            <a:off x="216662" y="987552"/>
            <a:ext cx="8343678" cy="2686232"/>
          </a:xfrm>
          <a:prstGeom prst="rect">
            <a:avLst/>
          </a:prstGeom>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We consider </a:t>
            </a:r>
            <a:r>
              <a:rPr lang="en-US" kern="0" dirty="0" err="1"/>
              <a:t>MaxCut</a:t>
            </a:r>
            <a:r>
              <a:rPr lang="en-US" kern="0" dirty="0"/>
              <a:t> and for a given graph we:</a:t>
            </a:r>
          </a:p>
          <a:p>
            <a:pPr marL="285750" indent="-285750" defTabSz="914400">
              <a:buFont typeface="Arial" panose="020B0604020202020204" pitchFamily="34" charset="0"/>
              <a:buChar char="•"/>
            </a:pPr>
            <a:r>
              <a:rPr lang="en-US" kern="0" dirty="0"/>
              <a:t>propose to solve the problem on a quantum computer using           qubits</a:t>
            </a:r>
          </a:p>
          <a:p>
            <a:pPr marL="285750" indent="-285750" defTabSz="914400">
              <a:buFont typeface="Arial" panose="020B0604020202020204" pitchFamily="34" charset="0"/>
              <a:buChar char="•"/>
            </a:pPr>
            <a:r>
              <a:rPr lang="en-US" kern="0" dirty="0"/>
              <a:t>embed binary-variable strings into quantum states using quantum random access codes</a:t>
            </a:r>
          </a:p>
          <a:p>
            <a:pPr marL="285750" indent="-285750" defTabSz="914400">
              <a:buFont typeface="Arial" panose="020B0604020202020204" pitchFamily="34" charset="0"/>
              <a:buChar char="•"/>
            </a:pPr>
            <a:r>
              <a:rPr lang="en-US" kern="0" dirty="0"/>
              <a:t>build a 2-local Hamiltonian whose energy evaluates the cut function</a:t>
            </a:r>
          </a:p>
          <a:p>
            <a:pPr marL="285750" indent="-285750" defTabSz="914400">
              <a:buFont typeface="Arial" panose="020B0604020202020204" pitchFamily="34" charset="0"/>
              <a:buChar char="•"/>
            </a:pPr>
            <a:r>
              <a:rPr lang="en-US" kern="0" dirty="0"/>
              <a:t>propose to solve the </a:t>
            </a:r>
            <a:r>
              <a:rPr lang="en-US" i="1" kern="0" dirty="0"/>
              <a:t>relaxed </a:t>
            </a:r>
            <a:r>
              <a:rPr lang="en-US" kern="0" dirty="0"/>
              <a:t>Hamiltonian eigenvalue problem using any near-term algorithm</a:t>
            </a:r>
          </a:p>
          <a:p>
            <a:pPr marL="285750" indent="-285750" defTabSz="914400">
              <a:buFont typeface="Arial" panose="020B0604020202020204" pitchFamily="34" charset="0"/>
              <a:buChar char="•"/>
            </a:pPr>
            <a:r>
              <a:rPr lang="en-US" i="1" kern="0" dirty="0"/>
              <a:t>round</a:t>
            </a:r>
            <a:r>
              <a:rPr lang="en-US" kern="0" dirty="0"/>
              <a:t> the relaxed solution to an admissible solution using magic bases</a:t>
            </a:r>
          </a:p>
          <a:p>
            <a:pPr marL="285750" indent="-285750" defTabSz="914400">
              <a:buFont typeface="Arial" panose="020B0604020202020204" pitchFamily="34" charset="0"/>
              <a:buChar char="•"/>
            </a:pPr>
            <a:r>
              <a:rPr lang="en-US" kern="0" dirty="0"/>
              <a:t>obtain a lower bound for the approximation ratio in the spirit of </a:t>
            </a:r>
            <a:r>
              <a:rPr lang="en-US" kern="0" dirty="0" err="1"/>
              <a:t>Goemans</a:t>
            </a:r>
            <a:r>
              <a:rPr lang="en-US" kern="0" dirty="0"/>
              <a:t>-Williamson</a:t>
            </a:r>
          </a:p>
        </p:txBody>
      </p:sp>
      <p:pic>
        <p:nvPicPr>
          <p:cNvPr id="7" name="Picture 6">
            <a:extLst>
              <a:ext uri="{FF2B5EF4-FFF2-40B4-BE49-F238E27FC236}">
                <a16:creationId xmlns:a16="http://schemas.microsoft.com/office/drawing/2014/main" id="{90DB6795-A53E-D641-9812-2872C2F073C6}"/>
              </a:ext>
            </a:extLst>
          </p:cNvPr>
          <p:cNvPicPr>
            <a:picLocks noChangeAspect="1"/>
          </p:cNvPicPr>
          <p:nvPr/>
        </p:nvPicPr>
        <p:blipFill>
          <a:blip r:embed="rId2"/>
          <a:stretch>
            <a:fillRect/>
          </a:stretch>
        </p:blipFill>
        <p:spPr>
          <a:xfrm>
            <a:off x="5415289" y="1416162"/>
            <a:ext cx="317500" cy="228600"/>
          </a:xfrm>
          <a:prstGeom prst="rect">
            <a:avLst/>
          </a:prstGeom>
        </p:spPr>
      </p:pic>
    </p:spTree>
    <p:extLst>
      <p:ext uri="{BB962C8B-B14F-4D97-AF65-F5344CB8AC3E}">
        <p14:creationId xmlns:p14="http://schemas.microsoft.com/office/powerpoint/2010/main" val="2405105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Rounding</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50</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91027" y="1466394"/>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33054" y="1466394"/>
            <a:ext cx="914399" cy="91291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86663" y="1466394"/>
            <a:ext cx="904364" cy="92077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6584864-ADE3-AF49-8A9B-0A5A2758CD97}"/>
              </a:ext>
            </a:extLst>
          </p:cNvPr>
          <p:cNvSpPr txBox="1"/>
          <p:nvPr/>
        </p:nvSpPr>
        <p:spPr>
          <a:xfrm>
            <a:off x="2705932" y="1175518"/>
            <a:ext cx="3274935"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0043CE"/>
                </a:solidFill>
                <a:latin typeface="IBM Plex Sans" charset="0"/>
                <a:ea typeface="IBM Plex Sans" charset="0"/>
                <a:cs typeface="IBM Plex Sans" charset="0"/>
              </a:rPr>
              <a:t>Rounding procedure to obtain admissible state </a:t>
            </a:r>
          </a:p>
        </p:txBody>
      </p:sp>
    </p:spTree>
    <p:extLst>
      <p:ext uri="{BB962C8B-B14F-4D97-AF65-F5344CB8AC3E}">
        <p14:creationId xmlns:p14="http://schemas.microsoft.com/office/powerpoint/2010/main" val="27916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6876290" cy="804672"/>
          </a:xfrm>
        </p:spPr>
        <p:txBody>
          <a:bodyPr/>
          <a:lstStyle/>
          <a:p>
            <a:r>
              <a:rPr lang="en-US" dirty="0"/>
              <a:t>Rounding via magic bases measurements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51</a:t>
            </a:fld>
            <a:endParaRPr lang="en-US" dirty="0"/>
          </a:p>
        </p:txBody>
      </p:sp>
      <p:sp>
        <p:nvSpPr>
          <p:cNvPr id="3" name="Rectangle 2">
            <a:extLst>
              <a:ext uri="{FF2B5EF4-FFF2-40B4-BE49-F238E27FC236}">
                <a16:creationId xmlns:a16="http://schemas.microsoft.com/office/drawing/2014/main" id="{0B0AB042-38AD-5E41-B499-950E3B860F0B}"/>
              </a:ext>
            </a:extLst>
          </p:cNvPr>
          <p:cNvSpPr/>
          <p:nvPr/>
        </p:nvSpPr>
        <p:spPr bwMode="auto">
          <a:xfrm>
            <a:off x="1323168" y="1005840"/>
            <a:ext cx="6497664" cy="736170"/>
          </a:xfrm>
          <a:prstGeom prst="rect">
            <a:avLst/>
          </a:prstGeom>
          <a:solidFill>
            <a:srgbClr val="FF0000">
              <a:alpha val="50000"/>
            </a:srgbClr>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IBM Plex Sans" panose="020B0503050203000203" pitchFamily="34" charset="0"/>
              </a:rPr>
              <a:t>Entangled state                 on             qubits</a:t>
            </a:r>
          </a:p>
        </p:txBody>
      </p:sp>
      <p:pic>
        <p:nvPicPr>
          <p:cNvPr id="8" name="Picture 7">
            <a:extLst>
              <a:ext uri="{FF2B5EF4-FFF2-40B4-BE49-F238E27FC236}">
                <a16:creationId xmlns:a16="http://schemas.microsoft.com/office/drawing/2014/main" id="{CB9A5684-D1BD-724A-B255-6A505F6787D2}"/>
              </a:ext>
            </a:extLst>
          </p:cNvPr>
          <p:cNvPicPr>
            <a:picLocks noChangeAspect="1"/>
          </p:cNvPicPr>
          <p:nvPr/>
        </p:nvPicPr>
        <p:blipFill>
          <a:blip r:embed="rId2"/>
          <a:stretch>
            <a:fillRect/>
          </a:stretch>
        </p:blipFill>
        <p:spPr>
          <a:xfrm>
            <a:off x="4235450" y="1295572"/>
            <a:ext cx="673100" cy="203200"/>
          </a:xfrm>
          <a:prstGeom prst="rect">
            <a:avLst/>
          </a:prstGeom>
        </p:spPr>
      </p:pic>
      <p:pic>
        <p:nvPicPr>
          <p:cNvPr id="10" name="Picture 9">
            <a:extLst>
              <a:ext uri="{FF2B5EF4-FFF2-40B4-BE49-F238E27FC236}">
                <a16:creationId xmlns:a16="http://schemas.microsoft.com/office/drawing/2014/main" id="{9FBDCAA9-BD76-0C45-979C-AA8A844A9567}"/>
              </a:ext>
            </a:extLst>
          </p:cNvPr>
          <p:cNvPicPr>
            <a:picLocks noChangeAspect="1"/>
          </p:cNvPicPr>
          <p:nvPr/>
        </p:nvPicPr>
        <p:blipFill>
          <a:blip r:embed="rId3"/>
          <a:stretch>
            <a:fillRect/>
          </a:stretch>
        </p:blipFill>
        <p:spPr>
          <a:xfrm>
            <a:off x="5490383" y="1126275"/>
            <a:ext cx="317500" cy="495300"/>
          </a:xfrm>
          <a:prstGeom prst="rect">
            <a:avLst/>
          </a:prstGeom>
        </p:spPr>
      </p:pic>
      <p:sp>
        <p:nvSpPr>
          <p:cNvPr id="11" name="Rectangle 10">
            <a:extLst>
              <a:ext uri="{FF2B5EF4-FFF2-40B4-BE49-F238E27FC236}">
                <a16:creationId xmlns:a16="http://schemas.microsoft.com/office/drawing/2014/main" id="{614BC76C-1661-CD43-85DB-85FD7C22A57C}"/>
              </a:ext>
            </a:extLst>
          </p:cNvPr>
          <p:cNvSpPr/>
          <p:nvPr/>
        </p:nvSpPr>
        <p:spPr bwMode="auto">
          <a:xfrm>
            <a:off x="1323168" y="3635283"/>
            <a:ext cx="6497664" cy="736170"/>
          </a:xfrm>
          <a:prstGeom prst="rect">
            <a:avLst/>
          </a:prstGeom>
          <a:solidFill>
            <a:srgbClr val="FF0000">
              <a:alpha val="50000"/>
            </a:srgbClr>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1800" b="0" i="0" u="none" strike="noStrike" cap="none" normalizeH="0" baseline="0" dirty="0">
              <a:ln>
                <a:noFill/>
              </a:ln>
              <a:solidFill>
                <a:schemeClr val="bg1"/>
              </a:solidFill>
              <a:effectLst/>
              <a:latin typeface="IBM Plex Sans" panose="020B0503050203000203" pitchFamily="34" charset="0"/>
            </a:endParaRPr>
          </a:p>
        </p:txBody>
      </p:sp>
      <p:sp>
        <p:nvSpPr>
          <p:cNvPr id="12" name="TextBox 11">
            <a:extLst>
              <a:ext uri="{FF2B5EF4-FFF2-40B4-BE49-F238E27FC236}">
                <a16:creationId xmlns:a16="http://schemas.microsoft.com/office/drawing/2014/main" id="{E271D6D3-1A3D-0845-84E5-07D3ABAACA25}"/>
              </a:ext>
            </a:extLst>
          </p:cNvPr>
          <p:cNvSpPr txBox="1"/>
          <p:nvPr/>
        </p:nvSpPr>
        <p:spPr>
          <a:xfrm>
            <a:off x="8078425" y="3635283"/>
            <a:ext cx="705173" cy="697307"/>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Binary string output</a:t>
            </a:r>
          </a:p>
        </p:txBody>
      </p:sp>
      <p:pic>
        <p:nvPicPr>
          <p:cNvPr id="14" name="Picture 13">
            <a:extLst>
              <a:ext uri="{FF2B5EF4-FFF2-40B4-BE49-F238E27FC236}">
                <a16:creationId xmlns:a16="http://schemas.microsoft.com/office/drawing/2014/main" id="{27C96705-5BDF-904A-B22F-374C1C8FC379}"/>
              </a:ext>
            </a:extLst>
          </p:cNvPr>
          <p:cNvPicPr>
            <a:picLocks noChangeAspect="1"/>
          </p:cNvPicPr>
          <p:nvPr/>
        </p:nvPicPr>
        <p:blipFill>
          <a:blip r:embed="rId4"/>
          <a:stretch>
            <a:fillRect/>
          </a:stretch>
        </p:blipFill>
        <p:spPr>
          <a:xfrm>
            <a:off x="1543588" y="3895418"/>
            <a:ext cx="800100" cy="215900"/>
          </a:xfrm>
          <a:prstGeom prst="rect">
            <a:avLst/>
          </a:prstGeom>
        </p:spPr>
      </p:pic>
      <p:pic>
        <p:nvPicPr>
          <p:cNvPr id="15" name="Picture 14">
            <a:extLst>
              <a:ext uri="{FF2B5EF4-FFF2-40B4-BE49-F238E27FC236}">
                <a16:creationId xmlns:a16="http://schemas.microsoft.com/office/drawing/2014/main" id="{C7B039E9-759C-C947-8675-667FC93159F4}"/>
              </a:ext>
            </a:extLst>
          </p:cNvPr>
          <p:cNvPicPr>
            <a:picLocks noChangeAspect="1"/>
          </p:cNvPicPr>
          <p:nvPr/>
        </p:nvPicPr>
        <p:blipFill>
          <a:blip r:embed="rId5"/>
          <a:stretch>
            <a:fillRect/>
          </a:stretch>
        </p:blipFill>
        <p:spPr>
          <a:xfrm>
            <a:off x="2848244" y="3895418"/>
            <a:ext cx="812800" cy="215900"/>
          </a:xfrm>
          <a:prstGeom prst="rect">
            <a:avLst/>
          </a:prstGeom>
        </p:spPr>
      </p:pic>
      <p:pic>
        <p:nvPicPr>
          <p:cNvPr id="16" name="Picture 15">
            <a:extLst>
              <a:ext uri="{FF2B5EF4-FFF2-40B4-BE49-F238E27FC236}">
                <a16:creationId xmlns:a16="http://schemas.microsoft.com/office/drawing/2014/main" id="{E1A5129B-3163-A14B-8B0D-D9DC816B7BF9}"/>
              </a:ext>
            </a:extLst>
          </p:cNvPr>
          <p:cNvPicPr>
            <a:picLocks noChangeAspect="1"/>
          </p:cNvPicPr>
          <p:nvPr/>
        </p:nvPicPr>
        <p:blipFill>
          <a:blip r:embed="rId6"/>
          <a:stretch>
            <a:fillRect/>
          </a:stretch>
        </p:blipFill>
        <p:spPr>
          <a:xfrm>
            <a:off x="4165600" y="3897291"/>
            <a:ext cx="812800" cy="215900"/>
          </a:xfrm>
          <a:prstGeom prst="rect">
            <a:avLst/>
          </a:prstGeom>
        </p:spPr>
      </p:pic>
      <p:pic>
        <p:nvPicPr>
          <p:cNvPr id="17" name="Picture 16">
            <a:extLst>
              <a:ext uri="{FF2B5EF4-FFF2-40B4-BE49-F238E27FC236}">
                <a16:creationId xmlns:a16="http://schemas.microsoft.com/office/drawing/2014/main" id="{FB81A03E-4336-0644-8839-DEE1C9E3AF4F}"/>
              </a:ext>
            </a:extLst>
          </p:cNvPr>
          <p:cNvPicPr>
            <a:picLocks noChangeAspect="1"/>
          </p:cNvPicPr>
          <p:nvPr/>
        </p:nvPicPr>
        <p:blipFill>
          <a:blip r:embed="rId7"/>
          <a:stretch>
            <a:fillRect/>
          </a:stretch>
        </p:blipFill>
        <p:spPr>
          <a:xfrm>
            <a:off x="5476606" y="3895418"/>
            <a:ext cx="825500" cy="215900"/>
          </a:xfrm>
          <a:prstGeom prst="rect">
            <a:avLst/>
          </a:prstGeom>
        </p:spPr>
      </p:pic>
      <p:pic>
        <p:nvPicPr>
          <p:cNvPr id="18" name="Picture 17">
            <a:extLst>
              <a:ext uri="{FF2B5EF4-FFF2-40B4-BE49-F238E27FC236}">
                <a16:creationId xmlns:a16="http://schemas.microsoft.com/office/drawing/2014/main" id="{7A684DFE-AD92-934C-B58A-4F6F195BA35C}"/>
              </a:ext>
            </a:extLst>
          </p:cNvPr>
          <p:cNvPicPr>
            <a:picLocks noChangeAspect="1"/>
          </p:cNvPicPr>
          <p:nvPr/>
        </p:nvPicPr>
        <p:blipFill>
          <a:blip r:embed="rId8"/>
          <a:stretch>
            <a:fillRect/>
          </a:stretch>
        </p:blipFill>
        <p:spPr>
          <a:xfrm>
            <a:off x="6800312" y="3895418"/>
            <a:ext cx="812800" cy="215900"/>
          </a:xfrm>
          <a:prstGeom prst="rect">
            <a:avLst/>
          </a:prstGeom>
        </p:spPr>
      </p:pic>
      <p:sp>
        <p:nvSpPr>
          <p:cNvPr id="19" name="Rectangle 18">
            <a:extLst>
              <a:ext uri="{FF2B5EF4-FFF2-40B4-BE49-F238E27FC236}">
                <a16:creationId xmlns:a16="http://schemas.microsoft.com/office/drawing/2014/main" id="{06EFDCBD-0682-D34A-862A-B4326F6E5B35}"/>
              </a:ext>
            </a:extLst>
          </p:cNvPr>
          <p:cNvSpPr/>
          <p:nvPr/>
        </p:nvSpPr>
        <p:spPr bwMode="auto">
          <a:xfrm>
            <a:off x="2562365" y="3657600"/>
            <a:ext cx="78159" cy="694055"/>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IBM Plex Sans" panose="020B0503050203000203" pitchFamily="34" charset="0"/>
            </a:endParaRPr>
          </a:p>
        </p:txBody>
      </p:sp>
      <p:sp>
        <p:nvSpPr>
          <p:cNvPr id="20" name="Rectangle 19">
            <a:extLst>
              <a:ext uri="{FF2B5EF4-FFF2-40B4-BE49-F238E27FC236}">
                <a16:creationId xmlns:a16="http://schemas.microsoft.com/office/drawing/2014/main" id="{2CFB9040-7FE4-3C46-8DCA-9F38B71742DD}"/>
              </a:ext>
            </a:extLst>
          </p:cNvPr>
          <p:cNvSpPr/>
          <p:nvPr/>
        </p:nvSpPr>
        <p:spPr bwMode="auto">
          <a:xfrm>
            <a:off x="3879721" y="3657600"/>
            <a:ext cx="78159" cy="694055"/>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IBM Plex Sans" panose="020B0503050203000203" pitchFamily="34" charset="0"/>
            </a:endParaRPr>
          </a:p>
        </p:txBody>
      </p:sp>
      <p:sp>
        <p:nvSpPr>
          <p:cNvPr id="21" name="Rectangle 20">
            <a:extLst>
              <a:ext uri="{FF2B5EF4-FFF2-40B4-BE49-F238E27FC236}">
                <a16:creationId xmlns:a16="http://schemas.microsoft.com/office/drawing/2014/main" id="{479E11AC-86F2-5043-BA09-C94C2C40BF04}"/>
              </a:ext>
            </a:extLst>
          </p:cNvPr>
          <p:cNvSpPr/>
          <p:nvPr/>
        </p:nvSpPr>
        <p:spPr bwMode="auto">
          <a:xfrm>
            <a:off x="5190727" y="3656340"/>
            <a:ext cx="78159" cy="694055"/>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IBM Plex Sans" panose="020B0503050203000203" pitchFamily="34" charset="0"/>
            </a:endParaRPr>
          </a:p>
        </p:txBody>
      </p:sp>
      <p:sp>
        <p:nvSpPr>
          <p:cNvPr id="22" name="Rectangle 21">
            <a:extLst>
              <a:ext uri="{FF2B5EF4-FFF2-40B4-BE49-F238E27FC236}">
                <a16:creationId xmlns:a16="http://schemas.microsoft.com/office/drawing/2014/main" id="{EE792B3B-CB3B-1F47-BA67-CEDD0A3FC096}"/>
              </a:ext>
            </a:extLst>
          </p:cNvPr>
          <p:cNvSpPr/>
          <p:nvPr/>
        </p:nvSpPr>
        <p:spPr bwMode="auto">
          <a:xfrm>
            <a:off x="6520619" y="3656340"/>
            <a:ext cx="78159" cy="694055"/>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IBM Plex Sans" panose="020B0503050203000203" pitchFamily="34" charset="0"/>
            </a:endParaRPr>
          </a:p>
        </p:txBody>
      </p:sp>
      <p:cxnSp>
        <p:nvCxnSpPr>
          <p:cNvPr id="24" name="Straight Arrow Connector 23">
            <a:extLst>
              <a:ext uri="{FF2B5EF4-FFF2-40B4-BE49-F238E27FC236}">
                <a16:creationId xmlns:a16="http://schemas.microsoft.com/office/drawing/2014/main" id="{986C3A93-361F-8042-A5CC-16399D7313AB}"/>
              </a:ext>
            </a:extLst>
          </p:cNvPr>
          <p:cNvCxnSpPr>
            <a:cxnSpLocks/>
          </p:cNvCxnSpPr>
          <p:nvPr/>
        </p:nvCxnSpPr>
        <p:spPr bwMode="auto">
          <a:xfrm>
            <a:off x="895735" y="1907681"/>
            <a:ext cx="0" cy="1372407"/>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4570E1B-6387-1D41-B645-EE7A2C347479}"/>
              </a:ext>
            </a:extLst>
          </p:cNvPr>
          <p:cNvCxnSpPr>
            <a:cxnSpLocks/>
          </p:cNvCxnSpPr>
          <p:nvPr/>
        </p:nvCxnSpPr>
        <p:spPr bwMode="auto">
          <a:xfrm>
            <a:off x="8208788" y="1907681"/>
            <a:ext cx="0" cy="1372407"/>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3" name="Picture 22" descr="A picture containing object, ball, clock&#10;&#10;Description automatically generated">
            <a:extLst>
              <a:ext uri="{FF2B5EF4-FFF2-40B4-BE49-F238E27FC236}">
                <a16:creationId xmlns:a16="http://schemas.microsoft.com/office/drawing/2014/main" id="{0E07084E-6B20-414B-B378-8B9C5DBF1C43}"/>
              </a:ext>
            </a:extLst>
          </p:cNvPr>
          <p:cNvPicPr>
            <a:picLocks noChangeAspect="1"/>
          </p:cNvPicPr>
          <p:nvPr/>
        </p:nvPicPr>
        <p:blipFill>
          <a:blip r:embed="rId9"/>
          <a:stretch>
            <a:fillRect/>
          </a:stretch>
        </p:blipFill>
        <p:spPr>
          <a:xfrm>
            <a:off x="959609" y="2051915"/>
            <a:ext cx="2528156" cy="1097280"/>
          </a:xfrm>
          <a:prstGeom prst="rect">
            <a:avLst/>
          </a:prstGeom>
        </p:spPr>
      </p:pic>
      <p:pic>
        <p:nvPicPr>
          <p:cNvPr id="25" name="Picture 24" descr="A picture containing ball, sitting, light, holding&#10;&#10;Description automatically generated">
            <a:extLst>
              <a:ext uri="{FF2B5EF4-FFF2-40B4-BE49-F238E27FC236}">
                <a16:creationId xmlns:a16="http://schemas.microsoft.com/office/drawing/2014/main" id="{C2B3C700-F490-6C4D-9C45-4EF89E2D8F08}"/>
              </a:ext>
            </a:extLst>
          </p:cNvPr>
          <p:cNvPicPr>
            <a:picLocks noChangeAspect="1"/>
          </p:cNvPicPr>
          <p:nvPr/>
        </p:nvPicPr>
        <p:blipFill>
          <a:blip r:embed="rId10"/>
          <a:stretch>
            <a:fillRect/>
          </a:stretch>
        </p:blipFill>
        <p:spPr>
          <a:xfrm>
            <a:off x="2287560" y="2051915"/>
            <a:ext cx="2528156" cy="1097280"/>
          </a:xfrm>
          <a:prstGeom prst="rect">
            <a:avLst/>
          </a:prstGeom>
        </p:spPr>
      </p:pic>
      <p:pic>
        <p:nvPicPr>
          <p:cNvPr id="27" name="Picture 26" descr="A picture containing ball, sitting, light, holding&#10;&#10;Description automatically generated">
            <a:extLst>
              <a:ext uri="{FF2B5EF4-FFF2-40B4-BE49-F238E27FC236}">
                <a16:creationId xmlns:a16="http://schemas.microsoft.com/office/drawing/2014/main" id="{EBBD7EEF-D42C-0149-BB5C-633155931000}"/>
              </a:ext>
            </a:extLst>
          </p:cNvPr>
          <p:cNvPicPr>
            <a:picLocks noChangeAspect="1"/>
          </p:cNvPicPr>
          <p:nvPr/>
        </p:nvPicPr>
        <p:blipFill>
          <a:blip r:embed="rId10"/>
          <a:stretch>
            <a:fillRect/>
          </a:stretch>
        </p:blipFill>
        <p:spPr>
          <a:xfrm>
            <a:off x="3569870" y="2050521"/>
            <a:ext cx="2528156" cy="1097280"/>
          </a:xfrm>
          <a:prstGeom prst="rect">
            <a:avLst/>
          </a:prstGeom>
        </p:spPr>
      </p:pic>
      <p:pic>
        <p:nvPicPr>
          <p:cNvPr id="28" name="Picture 27" descr="A picture containing icon&#10;&#10;Description automatically generated">
            <a:extLst>
              <a:ext uri="{FF2B5EF4-FFF2-40B4-BE49-F238E27FC236}">
                <a16:creationId xmlns:a16="http://schemas.microsoft.com/office/drawing/2014/main" id="{E20D4591-7742-BF46-AD67-76B2042C559E}"/>
              </a:ext>
            </a:extLst>
          </p:cNvPr>
          <p:cNvPicPr>
            <a:picLocks noChangeAspect="1"/>
          </p:cNvPicPr>
          <p:nvPr/>
        </p:nvPicPr>
        <p:blipFill>
          <a:blip r:embed="rId11"/>
          <a:stretch>
            <a:fillRect/>
          </a:stretch>
        </p:blipFill>
        <p:spPr>
          <a:xfrm>
            <a:off x="4887797" y="2053267"/>
            <a:ext cx="2528156" cy="1097280"/>
          </a:xfrm>
          <a:prstGeom prst="rect">
            <a:avLst/>
          </a:prstGeom>
        </p:spPr>
      </p:pic>
      <p:pic>
        <p:nvPicPr>
          <p:cNvPr id="29" name="Picture 28" descr="Icon&#10;&#10;Description automatically generated">
            <a:extLst>
              <a:ext uri="{FF2B5EF4-FFF2-40B4-BE49-F238E27FC236}">
                <a16:creationId xmlns:a16="http://schemas.microsoft.com/office/drawing/2014/main" id="{D9EB631F-6D10-EE49-806B-88A8204AAC7F}"/>
              </a:ext>
            </a:extLst>
          </p:cNvPr>
          <p:cNvPicPr>
            <a:picLocks noChangeAspect="1"/>
          </p:cNvPicPr>
          <p:nvPr/>
        </p:nvPicPr>
        <p:blipFill>
          <a:blip r:embed="rId12"/>
          <a:stretch>
            <a:fillRect/>
          </a:stretch>
        </p:blipFill>
        <p:spPr>
          <a:xfrm>
            <a:off x="6200057" y="2055937"/>
            <a:ext cx="2528156" cy="1097280"/>
          </a:xfrm>
          <a:prstGeom prst="rect">
            <a:avLst/>
          </a:prstGeom>
        </p:spPr>
      </p:pic>
    </p:spTree>
    <p:extLst>
      <p:ext uri="{BB962C8B-B14F-4D97-AF65-F5344CB8AC3E}">
        <p14:creationId xmlns:p14="http://schemas.microsoft.com/office/powerpoint/2010/main" val="429039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20" grpId="0" animBg="1"/>
      <p:bldP spid="21" grpId="0" animBg="1"/>
      <p:bldP spid="2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7116319" cy="804672"/>
          </a:xfrm>
        </p:spPr>
        <p:txBody>
          <a:bodyPr/>
          <a:lstStyle/>
          <a:p>
            <a:r>
              <a:rPr lang="en-US" dirty="0"/>
              <a:t>Rounding procedure introduces randomness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52</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91027" y="1466394"/>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33054" y="1466394"/>
            <a:ext cx="914399" cy="91291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86663" y="1466394"/>
            <a:ext cx="904364" cy="92077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6584864-ADE3-AF49-8A9B-0A5A2758CD97}"/>
              </a:ext>
            </a:extLst>
          </p:cNvPr>
          <p:cNvSpPr txBox="1"/>
          <p:nvPr/>
        </p:nvSpPr>
        <p:spPr>
          <a:xfrm>
            <a:off x="3131121" y="1175197"/>
            <a:ext cx="2261838"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0043CE"/>
                </a:solidFill>
                <a:latin typeface="IBM Plex Sans" charset="0"/>
                <a:ea typeface="IBM Plex Sans" charset="0"/>
                <a:cs typeface="IBM Plex Sans" charset="0"/>
              </a:rPr>
              <a:t>Measurement using magic bases</a:t>
            </a:r>
          </a:p>
        </p:txBody>
      </p:sp>
      <p:sp>
        <p:nvSpPr>
          <p:cNvPr id="21" name="Oval 20">
            <a:extLst>
              <a:ext uri="{FF2B5EF4-FFF2-40B4-BE49-F238E27FC236}">
                <a16:creationId xmlns:a16="http://schemas.microsoft.com/office/drawing/2014/main" id="{1F949B6B-E47B-EF42-B416-DCEF1B703C5E}"/>
              </a:ext>
            </a:extLst>
          </p:cNvPr>
          <p:cNvSpPr/>
          <p:nvPr/>
        </p:nvSpPr>
        <p:spPr bwMode="auto">
          <a:xfrm flipV="1">
            <a:off x="253884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7AA36CD9-F1F8-2C4F-B174-C0F713EA37EA}"/>
              </a:ext>
            </a:extLst>
          </p:cNvPr>
          <p:cNvSpPr/>
          <p:nvPr/>
        </p:nvSpPr>
        <p:spPr bwMode="auto">
          <a:xfrm flipV="1">
            <a:off x="2162356" y="250634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6C479C2B-C7BF-D144-989E-FFD5BC7B5AF1}"/>
              </a:ext>
            </a:extLst>
          </p:cNvPr>
          <p:cNvSpPr/>
          <p:nvPr/>
        </p:nvSpPr>
        <p:spPr bwMode="auto">
          <a:xfrm flipV="1">
            <a:off x="1296361"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A9263918-740A-814C-9A7A-1C6F06EC8DD1}"/>
              </a:ext>
            </a:extLst>
          </p:cNvPr>
          <p:cNvSpPr/>
          <p:nvPr/>
        </p:nvSpPr>
        <p:spPr bwMode="auto">
          <a:xfrm flipV="1">
            <a:off x="3357302" y="250640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E220EF27-A71A-7D44-A2F8-3549B5214AE6}"/>
              </a:ext>
            </a:extLst>
          </p:cNvPr>
          <p:cNvSpPr/>
          <p:nvPr/>
        </p:nvSpPr>
        <p:spPr bwMode="auto">
          <a:xfrm flipV="1">
            <a:off x="802224"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28" name="Straight Arrow Connector 27">
            <a:extLst>
              <a:ext uri="{FF2B5EF4-FFF2-40B4-BE49-F238E27FC236}">
                <a16:creationId xmlns:a16="http://schemas.microsoft.com/office/drawing/2014/main" id="{AB7A271D-3570-B44D-A045-78315630B552}"/>
              </a:ext>
            </a:extLst>
          </p:cNvPr>
          <p:cNvCxnSpPr>
            <a:cxnSpLocks/>
          </p:cNvCxnSpPr>
          <p:nvPr/>
        </p:nvCxnSpPr>
        <p:spPr bwMode="auto">
          <a:xfrm flipV="1">
            <a:off x="1983471" y="2719813"/>
            <a:ext cx="498422" cy="64317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42A10F8-9BC3-2A48-9E2B-9666B89C9DC7}"/>
              </a:ext>
            </a:extLst>
          </p:cNvPr>
          <p:cNvCxnSpPr>
            <a:cxnSpLocks/>
          </p:cNvCxnSpPr>
          <p:nvPr/>
        </p:nvCxnSpPr>
        <p:spPr bwMode="auto">
          <a:xfrm flipV="1">
            <a:off x="1983471" y="2719813"/>
            <a:ext cx="170535"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C7328C9-2E2A-B841-A136-A4123D6FC509}"/>
              </a:ext>
            </a:extLst>
          </p:cNvPr>
          <p:cNvCxnSpPr>
            <a:cxnSpLocks/>
          </p:cNvCxnSpPr>
          <p:nvPr/>
        </p:nvCxnSpPr>
        <p:spPr bwMode="auto">
          <a:xfrm flipH="1" flipV="1">
            <a:off x="1515669" y="2719814"/>
            <a:ext cx="467802"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C36DFAC-7F69-F840-ADBD-E2D48E01AA58}"/>
              </a:ext>
            </a:extLst>
          </p:cNvPr>
          <p:cNvCxnSpPr>
            <a:cxnSpLocks/>
          </p:cNvCxnSpPr>
          <p:nvPr/>
        </p:nvCxnSpPr>
        <p:spPr bwMode="auto">
          <a:xfrm flipH="1" flipV="1">
            <a:off x="1062444" y="2727705"/>
            <a:ext cx="921027" cy="63528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3B6AFEB-64EC-AE41-BB67-D8E4E43F1D64}"/>
              </a:ext>
            </a:extLst>
          </p:cNvPr>
          <p:cNvCxnSpPr>
            <a:cxnSpLocks/>
          </p:cNvCxnSpPr>
          <p:nvPr/>
        </p:nvCxnSpPr>
        <p:spPr bwMode="auto">
          <a:xfrm flipV="1">
            <a:off x="1983471" y="2719812"/>
            <a:ext cx="1247170"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358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1" grpId="0" animBg="1"/>
      <p:bldP spid="22" grpId="0" animBg="1"/>
      <p:bldP spid="22" grpId="1" animBg="1"/>
      <p:bldP spid="24" grpId="0" animBg="1"/>
      <p:bldP spid="24" grpId="1" animBg="1"/>
      <p:bldP spid="25" grpId="0" animBg="1"/>
      <p:bldP spid="25" grpId="1" animBg="1"/>
      <p:bldP spid="27" grpId="0" animBg="1"/>
      <p:bldP spid="2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a:xfrm>
            <a:off x="210311" y="201168"/>
            <a:ext cx="6876290" cy="804672"/>
          </a:xfrm>
        </p:spPr>
        <p:txBody>
          <a:bodyPr/>
          <a:lstStyle/>
          <a:p>
            <a:r>
              <a:rPr lang="en-US" dirty="0"/>
              <a:t>How effective is this rounding procedure?</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53</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3D424EB2-9007-C240-9B0F-C6A949A4E2F4}"/>
              </a:ext>
            </a:extLst>
          </p:cNvPr>
          <p:cNvPicPr>
            <a:picLocks noChangeAspect="1"/>
          </p:cNvPicPr>
          <p:nvPr/>
        </p:nvPicPr>
        <p:blipFill>
          <a:blip r:embed="rId5"/>
          <a:stretch>
            <a:fillRect/>
          </a:stretch>
        </p:blipFill>
        <p:spPr>
          <a:xfrm>
            <a:off x="2525657" y="1172750"/>
            <a:ext cx="3251200" cy="647700"/>
          </a:xfrm>
          <a:prstGeom prst="rect">
            <a:avLst/>
          </a:prstGeom>
        </p:spPr>
      </p:pic>
    </p:spTree>
    <p:extLst>
      <p:ext uri="{BB962C8B-B14F-4D97-AF65-F5344CB8AC3E}">
        <p14:creationId xmlns:p14="http://schemas.microsoft.com/office/powerpoint/2010/main" val="1113461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54</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7E50B5E8-6D24-2440-9B57-583A55745881}"/>
              </a:ext>
            </a:extLst>
          </p:cNvPr>
          <p:cNvPicPr>
            <a:picLocks noChangeAspect="1"/>
          </p:cNvPicPr>
          <p:nvPr/>
        </p:nvPicPr>
        <p:blipFill>
          <a:blip r:embed="rId5"/>
          <a:stretch>
            <a:fillRect/>
          </a:stretch>
        </p:blipFill>
        <p:spPr>
          <a:xfrm>
            <a:off x="2524953" y="1164497"/>
            <a:ext cx="2476500" cy="736600"/>
          </a:xfrm>
          <a:prstGeom prst="rect">
            <a:avLst/>
          </a:prstGeom>
        </p:spPr>
      </p:pic>
      <p:sp>
        <p:nvSpPr>
          <p:cNvPr id="25" name="Title 1">
            <a:extLst>
              <a:ext uri="{FF2B5EF4-FFF2-40B4-BE49-F238E27FC236}">
                <a16:creationId xmlns:a16="http://schemas.microsoft.com/office/drawing/2014/main" id="{77F81692-2468-F942-876E-7E23F9F9E721}"/>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1957379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55</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F949B6B-E47B-EF42-B416-DCEF1B703C5E}"/>
              </a:ext>
            </a:extLst>
          </p:cNvPr>
          <p:cNvSpPr/>
          <p:nvPr/>
        </p:nvSpPr>
        <p:spPr bwMode="auto">
          <a:xfrm flipV="1">
            <a:off x="253884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7AA36CD9-F1F8-2C4F-B174-C0F713EA37EA}"/>
              </a:ext>
            </a:extLst>
          </p:cNvPr>
          <p:cNvSpPr/>
          <p:nvPr/>
        </p:nvSpPr>
        <p:spPr bwMode="auto">
          <a:xfrm flipV="1">
            <a:off x="2162356" y="250634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6C479C2B-C7BF-D144-989E-FFD5BC7B5AF1}"/>
              </a:ext>
            </a:extLst>
          </p:cNvPr>
          <p:cNvSpPr/>
          <p:nvPr/>
        </p:nvSpPr>
        <p:spPr bwMode="auto">
          <a:xfrm flipV="1">
            <a:off x="1296361"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A9263918-740A-814C-9A7A-1C6F06EC8DD1}"/>
              </a:ext>
            </a:extLst>
          </p:cNvPr>
          <p:cNvSpPr/>
          <p:nvPr/>
        </p:nvSpPr>
        <p:spPr bwMode="auto">
          <a:xfrm flipV="1">
            <a:off x="3357302" y="250640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E220EF27-A71A-7D44-A2F8-3549B5214AE6}"/>
              </a:ext>
            </a:extLst>
          </p:cNvPr>
          <p:cNvSpPr/>
          <p:nvPr/>
        </p:nvSpPr>
        <p:spPr bwMode="auto">
          <a:xfrm flipV="1">
            <a:off x="802224"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28" name="Straight Arrow Connector 27">
            <a:extLst>
              <a:ext uri="{FF2B5EF4-FFF2-40B4-BE49-F238E27FC236}">
                <a16:creationId xmlns:a16="http://schemas.microsoft.com/office/drawing/2014/main" id="{AB7A271D-3570-B44D-A045-78315630B552}"/>
              </a:ext>
            </a:extLst>
          </p:cNvPr>
          <p:cNvCxnSpPr>
            <a:cxnSpLocks/>
          </p:cNvCxnSpPr>
          <p:nvPr/>
        </p:nvCxnSpPr>
        <p:spPr bwMode="auto">
          <a:xfrm flipV="1">
            <a:off x="1983471" y="2719813"/>
            <a:ext cx="498422" cy="64317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42A10F8-9BC3-2A48-9E2B-9666B89C9DC7}"/>
              </a:ext>
            </a:extLst>
          </p:cNvPr>
          <p:cNvCxnSpPr>
            <a:cxnSpLocks/>
          </p:cNvCxnSpPr>
          <p:nvPr/>
        </p:nvCxnSpPr>
        <p:spPr bwMode="auto">
          <a:xfrm flipV="1">
            <a:off x="1983471" y="2719813"/>
            <a:ext cx="170535"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C7328C9-2E2A-B841-A136-A4123D6FC509}"/>
              </a:ext>
            </a:extLst>
          </p:cNvPr>
          <p:cNvCxnSpPr>
            <a:cxnSpLocks/>
          </p:cNvCxnSpPr>
          <p:nvPr/>
        </p:nvCxnSpPr>
        <p:spPr bwMode="auto">
          <a:xfrm flipH="1" flipV="1">
            <a:off x="1515669" y="2719814"/>
            <a:ext cx="467802"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C36DFAC-7F69-F840-ADBD-E2D48E01AA58}"/>
              </a:ext>
            </a:extLst>
          </p:cNvPr>
          <p:cNvCxnSpPr>
            <a:cxnSpLocks/>
          </p:cNvCxnSpPr>
          <p:nvPr/>
        </p:nvCxnSpPr>
        <p:spPr bwMode="auto">
          <a:xfrm flipH="1" flipV="1">
            <a:off x="1062444" y="2727705"/>
            <a:ext cx="921027" cy="63528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3B6AFEB-64EC-AE41-BB67-D8E4E43F1D64}"/>
              </a:ext>
            </a:extLst>
          </p:cNvPr>
          <p:cNvCxnSpPr>
            <a:cxnSpLocks/>
          </p:cNvCxnSpPr>
          <p:nvPr/>
        </p:nvCxnSpPr>
        <p:spPr bwMode="auto">
          <a:xfrm flipV="1">
            <a:off x="1983471" y="2719812"/>
            <a:ext cx="1247170"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35" name="Picture 34">
            <a:extLst>
              <a:ext uri="{FF2B5EF4-FFF2-40B4-BE49-F238E27FC236}">
                <a16:creationId xmlns:a16="http://schemas.microsoft.com/office/drawing/2014/main" id="{46B85A8E-B6E6-CA49-BA9B-8D3F691595ED}"/>
              </a:ext>
            </a:extLst>
          </p:cNvPr>
          <p:cNvPicPr>
            <a:picLocks noChangeAspect="1"/>
          </p:cNvPicPr>
          <p:nvPr/>
        </p:nvPicPr>
        <p:blipFill>
          <a:blip r:embed="rId5"/>
          <a:stretch>
            <a:fillRect/>
          </a:stretch>
        </p:blipFill>
        <p:spPr>
          <a:xfrm>
            <a:off x="2524953" y="1164497"/>
            <a:ext cx="2476500" cy="736600"/>
          </a:xfrm>
          <a:prstGeom prst="rect">
            <a:avLst/>
          </a:prstGeom>
        </p:spPr>
      </p:pic>
      <p:sp>
        <p:nvSpPr>
          <p:cNvPr id="36" name="Title 1">
            <a:extLst>
              <a:ext uri="{FF2B5EF4-FFF2-40B4-BE49-F238E27FC236}">
                <a16:creationId xmlns:a16="http://schemas.microsoft.com/office/drawing/2014/main" id="{F94EA88E-365C-254A-BD9D-195DD3C52B74}"/>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2824665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AF0C64-4F9B-1C4F-8C9F-E0F0835803D7}"/>
              </a:ext>
            </a:extLst>
          </p:cNvPr>
          <p:cNvPicPr>
            <a:picLocks noChangeAspect="1"/>
          </p:cNvPicPr>
          <p:nvPr/>
        </p:nvPicPr>
        <p:blipFill>
          <a:blip r:embed="rId2"/>
          <a:stretch>
            <a:fillRect/>
          </a:stretch>
        </p:blipFill>
        <p:spPr>
          <a:xfrm>
            <a:off x="2085426" y="1174222"/>
            <a:ext cx="3213100" cy="736600"/>
          </a:xfrm>
          <a:prstGeom prst="rect">
            <a:avLst/>
          </a:prstGeom>
        </p:spPr>
      </p:pic>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56</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3"/>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4"/>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5"/>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F949B6B-E47B-EF42-B416-DCEF1B703C5E}"/>
              </a:ext>
            </a:extLst>
          </p:cNvPr>
          <p:cNvSpPr/>
          <p:nvPr/>
        </p:nvSpPr>
        <p:spPr bwMode="auto">
          <a:xfrm flipV="1">
            <a:off x="253884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7AA36CD9-F1F8-2C4F-B174-C0F713EA37EA}"/>
              </a:ext>
            </a:extLst>
          </p:cNvPr>
          <p:cNvSpPr/>
          <p:nvPr/>
        </p:nvSpPr>
        <p:spPr bwMode="auto">
          <a:xfrm flipV="1">
            <a:off x="2162356" y="250634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6C479C2B-C7BF-D144-989E-FFD5BC7B5AF1}"/>
              </a:ext>
            </a:extLst>
          </p:cNvPr>
          <p:cNvSpPr/>
          <p:nvPr/>
        </p:nvSpPr>
        <p:spPr bwMode="auto">
          <a:xfrm flipV="1">
            <a:off x="1296361"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A9263918-740A-814C-9A7A-1C6F06EC8DD1}"/>
              </a:ext>
            </a:extLst>
          </p:cNvPr>
          <p:cNvSpPr/>
          <p:nvPr/>
        </p:nvSpPr>
        <p:spPr bwMode="auto">
          <a:xfrm flipV="1">
            <a:off x="3357302" y="250640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E220EF27-A71A-7D44-A2F8-3549B5214AE6}"/>
              </a:ext>
            </a:extLst>
          </p:cNvPr>
          <p:cNvSpPr/>
          <p:nvPr/>
        </p:nvSpPr>
        <p:spPr bwMode="auto">
          <a:xfrm flipV="1">
            <a:off x="802224"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28" name="Straight Arrow Connector 27">
            <a:extLst>
              <a:ext uri="{FF2B5EF4-FFF2-40B4-BE49-F238E27FC236}">
                <a16:creationId xmlns:a16="http://schemas.microsoft.com/office/drawing/2014/main" id="{AB7A271D-3570-B44D-A045-78315630B552}"/>
              </a:ext>
            </a:extLst>
          </p:cNvPr>
          <p:cNvCxnSpPr>
            <a:cxnSpLocks/>
          </p:cNvCxnSpPr>
          <p:nvPr/>
        </p:nvCxnSpPr>
        <p:spPr bwMode="auto">
          <a:xfrm flipV="1">
            <a:off x="1983471" y="2719813"/>
            <a:ext cx="498422" cy="64317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42A10F8-9BC3-2A48-9E2B-9666B89C9DC7}"/>
              </a:ext>
            </a:extLst>
          </p:cNvPr>
          <p:cNvCxnSpPr>
            <a:cxnSpLocks/>
          </p:cNvCxnSpPr>
          <p:nvPr/>
        </p:nvCxnSpPr>
        <p:spPr bwMode="auto">
          <a:xfrm flipV="1">
            <a:off x="1983471" y="2719813"/>
            <a:ext cx="170535"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C7328C9-2E2A-B841-A136-A4123D6FC509}"/>
              </a:ext>
            </a:extLst>
          </p:cNvPr>
          <p:cNvCxnSpPr>
            <a:cxnSpLocks/>
          </p:cNvCxnSpPr>
          <p:nvPr/>
        </p:nvCxnSpPr>
        <p:spPr bwMode="auto">
          <a:xfrm flipH="1" flipV="1">
            <a:off x="1515669" y="2719814"/>
            <a:ext cx="467802"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C36DFAC-7F69-F840-ADBD-E2D48E01AA58}"/>
              </a:ext>
            </a:extLst>
          </p:cNvPr>
          <p:cNvCxnSpPr>
            <a:cxnSpLocks/>
          </p:cNvCxnSpPr>
          <p:nvPr/>
        </p:nvCxnSpPr>
        <p:spPr bwMode="auto">
          <a:xfrm flipH="1" flipV="1">
            <a:off x="1062444" y="2727705"/>
            <a:ext cx="921027" cy="63528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3B6AFEB-64EC-AE41-BB67-D8E4E43F1D64}"/>
              </a:ext>
            </a:extLst>
          </p:cNvPr>
          <p:cNvCxnSpPr>
            <a:cxnSpLocks/>
          </p:cNvCxnSpPr>
          <p:nvPr/>
        </p:nvCxnSpPr>
        <p:spPr bwMode="auto">
          <a:xfrm flipV="1">
            <a:off x="1983471" y="2719812"/>
            <a:ext cx="1247170"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Title 1">
            <a:extLst>
              <a:ext uri="{FF2B5EF4-FFF2-40B4-BE49-F238E27FC236}">
                <a16:creationId xmlns:a16="http://schemas.microsoft.com/office/drawing/2014/main" id="{AB612675-DD5C-9849-9C66-F9175F766D90}"/>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3730442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57</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2"/>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3"/>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4"/>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F949B6B-E47B-EF42-B416-DCEF1B703C5E}"/>
              </a:ext>
            </a:extLst>
          </p:cNvPr>
          <p:cNvSpPr/>
          <p:nvPr/>
        </p:nvSpPr>
        <p:spPr bwMode="auto">
          <a:xfrm flipV="1">
            <a:off x="253884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7AA36CD9-F1F8-2C4F-B174-C0F713EA37EA}"/>
              </a:ext>
            </a:extLst>
          </p:cNvPr>
          <p:cNvSpPr/>
          <p:nvPr/>
        </p:nvSpPr>
        <p:spPr bwMode="auto">
          <a:xfrm flipV="1">
            <a:off x="2162356" y="250634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6C479C2B-C7BF-D144-989E-FFD5BC7B5AF1}"/>
              </a:ext>
            </a:extLst>
          </p:cNvPr>
          <p:cNvSpPr/>
          <p:nvPr/>
        </p:nvSpPr>
        <p:spPr bwMode="auto">
          <a:xfrm flipV="1">
            <a:off x="1296361"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A9263918-740A-814C-9A7A-1C6F06EC8DD1}"/>
              </a:ext>
            </a:extLst>
          </p:cNvPr>
          <p:cNvSpPr/>
          <p:nvPr/>
        </p:nvSpPr>
        <p:spPr bwMode="auto">
          <a:xfrm flipV="1">
            <a:off x="3357302" y="250640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E220EF27-A71A-7D44-A2F8-3549B5214AE6}"/>
              </a:ext>
            </a:extLst>
          </p:cNvPr>
          <p:cNvSpPr/>
          <p:nvPr/>
        </p:nvSpPr>
        <p:spPr bwMode="auto">
          <a:xfrm flipV="1">
            <a:off x="802224"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28" name="Straight Arrow Connector 27">
            <a:extLst>
              <a:ext uri="{FF2B5EF4-FFF2-40B4-BE49-F238E27FC236}">
                <a16:creationId xmlns:a16="http://schemas.microsoft.com/office/drawing/2014/main" id="{AB7A271D-3570-B44D-A045-78315630B552}"/>
              </a:ext>
            </a:extLst>
          </p:cNvPr>
          <p:cNvCxnSpPr>
            <a:cxnSpLocks/>
          </p:cNvCxnSpPr>
          <p:nvPr/>
        </p:nvCxnSpPr>
        <p:spPr bwMode="auto">
          <a:xfrm flipV="1">
            <a:off x="1983471" y="2719813"/>
            <a:ext cx="498422" cy="64317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42A10F8-9BC3-2A48-9E2B-9666B89C9DC7}"/>
              </a:ext>
            </a:extLst>
          </p:cNvPr>
          <p:cNvCxnSpPr>
            <a:cxnSpLocks/>
          </p:cNvCxnSpPr>
          <p:nvPr/>
        </p:nvCxnSpPr>
        <p:spPr bwMode="auto">
          <a:xfrm flipV="1">
            <a:off x="1983471" y="2719813"/>
            <a:ext cx="170535"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C7328C9-2E2A-B841-A136-A4123D6FC509}"/>
              </a:ext>
            </a:extLst>
          </p:cNvPr>
          <p:cNvCxnSpPr>
            <a:cxnSpLocks/>
          </p:cNvCxnSpPr>
          <p:nvPr/>
        </p:nvCxnSpPr>
        <p:spPr bwMode="auto">
          <a:xfrm flipH="1" flipV="1">
            <a:off x="1515669" y="2719814"/>
            <a:ext cx="467802"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C36DFAC-7F69-F840-ADBD-E2D48E01AA58}"/>
              </a:ext>
            </a:extLst>
          </p:cNvPr>
          <p:cNvCxnSpPr>
            <a:cxnSpLocks/>
          </p:cNvCxnSpPr>
          <p:nvPr/>
        </p:nvCxnSpPr>
        <p:spPr bwMode="auto">
          <a:xfrm flipH="1" flipV="1">
            <a:off x="1062444" y="2727705"/>
            <a:ext cx="921027" cy="63528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3B6AFEB-64EC-AE41-BB67-D8E4E43F1D64}"/>
              </a:ext>
            </a:extLst>
          </p:cNvPr>
          <p:cNvCxnSpPr>
            <a:cxnSpLocks/>
          </p:cNvCxnSpPr>
          <p:nvPr/>
        </p:nvCxnSpPr>
        <p:spPr bwMode="auto">
          <a:xfrm flipV="1">
            <a:off x="1983471" y="2719812"/>
            <a:ext cx="1247170"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37FFD4AC-2FE1-6E42-906F-4682531D27EF}"/>
              </a:ext>
            </a:extLst>
          </p:cNvPr>
          <p:cNvPicPr>
            <a:picLocks noChangeAspect="1"/>
          </p:cNvPicPr>
          <p:nvPr/>
        </p:nvPicPr>
        <p:blipFill>
          <a:blip r:embed="rId5"/>
          <a:stretch>
            <a:fillRect/>
          </a:stretch>
        </p:blipFill>
        <p:spPr>
          <a:xfrm>
            <a:off x="2092530" y="1173776"/>
            <a:ext cx="3835400" cy="736600"/>
          </a:xfrm>
          <a:prstGeom prst="rect">
            <a:avLst/>
          </a:prstGeom>
        </p:spPr>
      </p:pic>
      <p:sp>
        <p:nvSpPr>
          <p:cNvPr id="35" name="Title 1">
            <a:extLst>
              <a:ext uri="{FF2B5EF4-FFF2-40B4-BE49-F238E27FC236}">
                <a16:creationId xmlns:a16="http://schemas.microsoft.com/office/drawing/2014/main" id="{D9009234-EBB3-B44B-ADBB-002A9180663F}"/>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3559259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2423986-1210-324D-8F51-4974551C95E0}"/>
              </a:ext>
            </a:extLst>
          </p:cNvPr>
          <p:cNvSpPr txBox="1"/>
          <p:nvPr/>
        </p:nvSpPr>
        <p:spPr>
          <a:xfrm>
            <a:off x="6885588" y="866983"/>
            <a:ext cx="1200650" cy="223331"/>
          </a:xfrm>
          <a:prstGeom prst="rect">
            <a:avLst/>
          </a:prstGeom>
          <a:noFill/>
        </p:spPr>
        <p:txBody>
          <a:bodyPr wrap="none" lIns="0" tIns="0" rIns="0" bIns="0" rtlCol="0">
            <a:spAutoFit/>
          </a:bodyPr>
          <a:lstStyle/>
          <a:p>
            <a:pPr algn="l">
              <a:lnSpc>
                <a:spcPct val="110000"/>
              </a:lnSpc>
              <a:spcBef>
                <a:spcPts val="1100"/>
              </a:spcBef>
            </a:pPr>
            <a:r>
              <a:rPr lang="en-US" sz="1400" dirty="0" err="1">
                <a:solidFill>
                  <a:srgbClr val="0043CE"/>
                </a:solidFill>
                <a:latin typeface="IBM Plex Sans" charset="0"/>
                <a:ea typeface="IBM Plex Sans" charset="0"/>
                <a:cs typeface="IBM Plex Sans" charset="0"/>
              </a:rPr>
              <a:t>Lieb’s</a:t>
            </a:r>
            <a:r>
              <a:rPr lang="en-US" sz="1400" dirty="0">
                <a:solidFill>
                  <a:srgbClr val="0043CE"/>
                </a:solidFill>
                <a:latin typeface="IBM Plex Sans" charset="0"/>
                <a:ea typeface="IBM Plex Sans" charset="0"/>
                <a:cs typeface="IBM Plex Sans" charset="0"/>
              </a:rPr>
              <a:t> theorem</a:t>
            </a:r>
          </a:p>
        </p:txBody>
      </p:sp>
      <p:sp>
        <p:nvSpPr>
          <p:cNvPr id="13" name="Rectangle 12">
            <a:extLst>
              <a:ext uri="{FF2B5EF4-FFF2-40B4-BE49-F238E27FC236}">
                <a16:creationId xmlns:a16="http://schemas.microsoft.com/office/drawing/2014/main" id="{B5C929A4-67AC-4544-959F-065137C23F93}"/>
              </a:ext>
            </a:extLst>
          </p:cNvPr>
          <p:cNvSpPr/>
          <p:nvPr/>
        </p:nvSpPr>
        <p:spPr bwMode="auto">
          <a:xfrm>
            <a:off x="7340252" y="1090314"/>
            <a:ext cx="319414" cy="901324"/>
          </a:xfrm>
          <a:prstGeom prst="rect">
            <a:avLst/>
          </a:prstGeom>
          <a:solidFill>
            <a:srgbClr val="0043CE">
              <a:alpha val="25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4" name="Picture 13">
            <a:extLst>
              <a:ext uri="{FF2B5EF4-FFF2-40B4-BE49-F238E27FC236}">
                <a16:creationId xmlns:a16="http://schemas.microsoft.com/office/drawing/2014/main" id="{BD0093E0-844D-794D-BE61-03F602066D8D}"/>
              </a:ext>
            </a:extLst>
          </p:cNvPr>
          <p:cNvPicPr>
            <a:picLocks noChangeAspect="1"/>
          </p:cNvPicPr>
          <p:nvPr/>
        </p:nvPicPr>
        <p:blipFill>
          <a:blip r:embed="rId2"/>
          <a:stretch>
            <a:fillRect/>
          </a:stretch>
        </p:blipFill>
        <p:spPr>
          <a:xfrm>
            <a:off x="2089976" y="1172785"/>
            <a:ext cx="5499100" cy="736600"/>
          </a:xfrm>
          <a:prstGeom prst="rect">
            <a:avLst/>
          </a:prstGeom>
        </p:spPr>
      </p:pic>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58</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83BBBBBA-6288-3B4E-9AE0-16F4DD42C6CE}"/>
              </a:ext>
            </a:extLst>
          </p:cNvPr>
          <p:cNvSpPr/>
          <p:nvPr/>
        </p:nvSpPr>
        <p:spPr bwMode="auto">
          <a:xfrm flipV="1">
            <a:off x="6540320"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1" name="Straight Arrow Connector 30">
            <a:extLst>
              <a:ext uri="{FF2B5EF4-FFF2-40B4-BE49-F238E27FC236}">
                <a16:creationId xmlns:a16="http://schemas.microsoft.com/office/drawing/2014/main" id="{819D426E-A9E4-ED44-A139-52A94C6DFB9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BF7F55FA-1748-294F-98E7-683A31566141}"/>
              </a:ext>
            </a:extLst>
          </p:cNvPr>
          <p:cNvCxnSpPr/>
          <p:nvPr/>
        </p:nvCxnSpPr>
        <p:spPr bwMode="auto">
          <a:xfrm flipV="1">
            <a:off x="6608747" y="2719813"/>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DD59DC9-A998-B140-A6DE-9B323AEBD19D}"/>
              </a:ext>
            </a:extLst>
          </p:cNvPr>
          <p:cNvCxnSpPr>
            <a:cxnSpLocks/>
          </p:cNvCxnSpPr>
          <p:nvPr/>
        </p:nvCxnSpPr>
        <p:spPr bwMode="auto">
          <a:xfrm flipV="1">
            <a:off x="8036767" y="2728998"/>
            <a:ext cx="0" cy="163772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F1854183-1534-924C-8875-7615FB95C7FB}"/>
              </a:ext>
            </a:extLst>
          </p:cNvPr>
          <p:cNvSpPr txBox="1"/>
          <p:nvPr/>
        </p:nvSpPr>
        <p:spPr>
          <a:xfrm>
            <a:off x="5622257" y="4452551"/>
            <a:ext cx="2928687"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Energy scale given by trace of Hamiltonian</a:t>
            </a:r>
          </a:p>
        </p:txBody>
      </p:sp>
      <p:pic>
        <p:nvPicPr>
          <p:cNvPr id="10" name="Picture 9">
            <a:extLst>
              <a:ext uri="{FF2B5EF4-FFF2-40B4-BE49-F238E27FC236}">
                <a16:creationId xmlns:a16="http://schemas.microsoft.com/office/drawing/2014/main" id="{BCB5F7E1-5DB9-E54E-B65E-87FA2B4BF095}"/>
              </a:ext>
            </a:extLst>
          </p:cNvPr>
          <p:cNvPicPr>
            <a:picLocks noChangeAspect="1"/>
          </p:cNvPicPr>
          <p:nvPr/>
        </p:nvPicPr>
        <p:blipFill>
          <a:blip r:embed="rId3"/>
          <a:stretch>
            <a:fillRect/>
          </a:stretch>
        </p:blipFill>
        <p:spPr>
          <a:xfrm>
            <a:off x="6326788" y="3471101"/>
            <a:ext cx="558800" cy="177800"/>
          </a:xfrm>
          <a:prstGeom prst="rect">
            <a:avLst/>
          </a:prstGeom>
        </p:spPr>
      </p:pic>
      <p:pic>
        <p:nvPicPr>
          <p:cNvPr id="16" name="Picture 15">
            <a:extLst>
              <a:ext uri="{FF2B5EF4-FFF2-40B4-BE49-F238E27FC236}">
                <a16:creationId xmlns:a16="http://schemas.microsoft.com/office/drawing/2014/main" id="{34FA9F68-AE28-304A-9D61-971763D9AC54}"/>
              </a:ext>
            </a:extLst>
          </p:cNvPr>
          <p:cNvPicPr>
            <a:picLocks noChangeAspect="1"/>
          </p:cNvPicPr>
          <p:nvPr/>
        </p:nvPicPr>
        <p:blipFill>
          <a:blip r:embed="rId4"/>
          <a:stretch>
            <a:fillRect/>
          </a:stretch>
        </p:blipFill>
        <p:spPr>
          <a:xfrm>
            <a:off x="4248150" y="3426651"/>
            <a:ext cx="647700" cy="266700"/>
          </a:xfrm>
          <a:prstGeom prst="rect">
            <a:avLst/>
          </a:prstGeom>
        </p:spPr>
      </p:pic>
      <p:pic>
        <p:nvPicPr>
          <p:cNvPr id="20" name="Picture 19">
            <a:extLst>
              <a:ext uri="{FF2B5EF4-FFF2-40B4-BE49-F238E27FC236}">
                <a16:creationId xmlns:a16="http://schemas.microsoft.com/office/drawing/2014/main" id="{C5165A06-38FE-BD4A-8D34-2356DA7A5050}"/>
              </a:ext>
            </a:extLst>
          </p:cNvPr>
          <p:cNvPicPr>
            <a:picLocks noChangeAspect="1"/>
          </p:cNvPicPr>
          <p:nvPr/>
        </p:nvPicPr>
        <p:blipFill>
          <a:blip r:embed="rId5"/>
          <a:stretch>
            <a:fillRect/>
          </a:stretch>
        </p:blipFill>
        <p:spPr>
          <a:xfrm>
            <a:off x="1723121" y="3426651"/>
            <a:ext cx="520700" cy="266700"/>
          </a:xfrm>
          <a:prstGeom prst="rect">
            <a:avLst/>
          </a:prstGeom>
        </p:spPr>
      </p:pic>
      <p:cxnSp>
        <p:nvCxnSpPr>
          <p:cNvPr id="45" name="Straight Arrow Connector 44">
            <a:extLst>
              <a:ext uri="{FF2B5EF4-FFF2-40B4-BE49-F238E27FC236}">
                <a16:creationId xmlns:a16="http://schemas.microsoft.com/office/drawing/2014/main" id="{B7A01701-99BC-A347-AF0E-03B509145F21}"/>
              </a:ext>
            </a:extLst>
          </p:cNvPr>
          <p:cNvCxnSpPr/>
          <p:nvPr/>
        </p:nvCxnSpPr>
        <p:spPr bwMode="auto">
          <a:xfrm flipV="1">
            <a:off x="1983471"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95F65E7-6937-3C42-900C-0F8FF30AE6FC}"/>
              </a:ext>
            </a:extLst>
          </p:cNvPr>
          <p:cNvCxnSpPr>
            <a:cxnSpLocks/>
          </p:cNvCxnSpPr>
          <p:nvPr/>
        </p:nvCxnSpPr>
        <p:spPr bwMode="auto">
          <a:xfrm>
            <a:off x="2977136" y="2241512"/>
            <a:ext cx="2542027" cy="0"/>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E83A694-1053-4249-9B66-FBBFB98D30D7}"/>
              </a:ext>
            </a:extLst>
          </p:cNvPr>
          <p:cNvCxnSpPr>
            <a:cxnSpLocks/>
          </p:cNvCxnSpPr>
          <p:nvPr/>
        </p:nvCxnSpPr>
        <p:spPr bwMode="auto">
          <a:xfrm>
            <a:off x="5519163" y="2239622"/>
            <a:ext cx="914399" cy="238952"/>
          </a:xfrm>
          <a:prstGeom prst="line">
            <a:avLst/>
          </a:prstGeom>
          <a:ln w="19050">
            <a:solidFill>
              <a:srgbClr val="0043C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C3CFEFB-1047-4241-BBBF-AA52BD66DD31}"/>
              </a:ext>
            </a:extLst>
          </p:cNvPr>
          <p:cNvCxnSpPr>
            <a:cxnSpLocks/>
          </p:cNvCxnSpPr>
          <p:nvPr/>
        </p:nvCxnSpPr>
        <p:spPr bwMode="auto">
          <a:xfrm flipH="1">
            <a:off x="2072772" y="2239622"/>
            <a:ext cx="904363" cy="246810"/>
          </a:xfrm>
          <a:prstGeom prst="straightConnector1">
            <a:avLst/>
          </a:prstGeom>
          <a:ln w="19050">
            <a:solidFill>
              <a:srgbClr val="0043CE"/>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F949B6B-E47B-EF42-B416-DCEF1B703C5E}"/>
              </a:ext>
            </a:extLst>
          </p:cNvPr>
          <p:cNvSpPr/>
          <p:nvPr/>
        </p:nvSpPr>
        <p:spPr bwMode="auto">
          <a:xfrm flipV="1">
            <a:off x="253884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Oval 21">
            <a:extLst>
              <a:ext uri="{FF2B5EF4-FFF2-40B4-BE49-F238E27FC236}">
                <a16:creationId xmlns:a16="http://schemas.microsoft.com/office/drawing/2014/main" id="{7AA36CD9-F1F8-2C4F-B174-C0F713EA37EA}"/>
              </a:ext>
            </a:extLst>
          </p:cNvPr>
          <p:cNvSpPr/>
          <p:nvPr/>
        </p:nvSpPr>
        <p:spPr bwMode="auto">
          <a:xfrm flipV="1">
            <a:off x="2162356" y="250634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6C479C2B-C7BF-D144-989E-FFD5BC7B5AF1}"/>
              </a:ext>
            </a:extLst>
          </p:cNvPr>
          <p:cNvSpPr/>
          <p:nvPr/>
        </p:nvSpPr>
        <p:spPr bwMode="auto">
          <a:xfrm flipV="1">
            <a:off x="1296361"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A9263918-740A-814C-9A7A-1C6F06EC8DD1}"/>
              </a:ext>
            </a:extLst>
          </p:cNvPr>
          <p:cNvSpPr/>
          <p:nvPr/>
        </p:nvSpPr>
        <p:spPr bwMode="auto">
          <a:xfrm flipV="1">
            <a:off x="3357302" y="2506409"/>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E220EF27-A71A-7D44-A2F8-3549B5214AE6}"/>
              </a:ext>
            </a:extLst>
          </p:cNvPr>
          <p:cNvSpPr/>
          <p:nvPr/>
        </p:nvSpPr>
        <p:spPr bwMode="auto">
          <a:xfrm flipV="1">
            <a:off x="802224" y="2497991"/>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28" name="Straight Arrow Connector 27">
            <a:extLst>
              <a:ext uri="{FF2B5EF4-FFF2-40B4-BE49-F238E27FC236}">
                <a16:creationId xmlns:a16="http://schemas.microsoft.com/office/drawing/2014/main" id="{AB7A271D-3570-B44D-A045-78315630B552}"/>
              </a:ext>
            </a:extLst>
          </p:cNvPr>
          <p:cNvCxnSpPr>
            <a:cxnSpLocks/>
          </p:cNvCxnSpPr>
          <p:nvPr/>
        </p:nvCxnSpPr>
        <p:spPr bwMode="auto">
          <a:xfrm flipV="1">
            <a:off x="1983471" y="2719813"/>
            <a:ext cx="498422" cy="64317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42A10F8-9BC3-2A48-9E2B-9666B89C9DC7}"/>
              </a:ext>
            </a:extLst>
          </p:cNvPr>
          <p:cNvCxnSpPr>
            <a:cxnSpLocks/>
          </p:cNvCxnSpPr>
          <p:nvPr/>
        </p:nvCxnSpPr>
        <p:spPr bwMode="auto">
          <a:xfrm flipV="1">
            <a:off x="1983471" y="2719813"/>
            <a:ext cx="170535"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C7328C9-2E2A-B841-A136-A4123D6FC509}"/>
              </a:ext>
            </a:extLst>
          </p:cNvPr>
          <p:cNvCxnSpPr>
            <a:cxnSpLocks/>
          </p:cNvCxnSpPr>
          <p:nvPr/>
        </p:nvCxnSpPr>
        <p:spPr bwMode="auto">
          <a:xfrm flipH="1" flipV="1">
            <a:off x="1515669" y="2719814"/>
            <a:ext cx="467802"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C36DFAC-7F69-F840-ADBD-E2D48E01AA58}"/>
              </a:ext>
            </a:extLst>
          </p:cNvPr>
          <p:cNvCxnSpPr>
            <a:cxnSpLocks/>
          </p:cNvCxnSpPr>
          <p:nvPr/>
        </p:nvCxnSpPr>
        <p:spPr bwMode="auto">
          <a:xfrm flipH="1" flipV="1">
            <a:off x="1062444" y="2727705"/>
            <a:ext cx="921027" cy="63528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3B6AFEB-64EC-AE41-BB67-D8E4E43F1D64}"/>
              </a:ext>
            </a:extLst>
          </p:cNvPr>
          <p:cNvCxnSpPr>
            <a:cxnSpLocks/>
          </p:cNvCxnSpPr>
          <p:nvPr/>
        </p:nvCxnSpPr>
        <p:spPr bwMode="auto">
          <a:xfrm flipV="1">
            <a:off x="1983471" y="2719812"/>
            <a:ext cx="1247170" cy="64317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Title 1">
            <a:extLst>
              <a:ext uri="{FF2B5EF4-FFF2-40B4-BE49-F238E27FC236}">
                <a16:creationId xmlns:a16="http://schemas.microsoft.com/office/drawing/2014/main" id="{628D3BFF-54D6-4F48-8ED9-F1A117B2D235}"/>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2375682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59</a:t>
            </a:fld>
            <a:endParaRPr lang="en-US" dirty="0"/>
          </a:p>
        </p:txBody>
      </p:sp>
      <p:sp>
        <p:nvSpPr>
          <p:cNvPr id="36" name="Text Placeholder 2">
            <a:extLst>
              <a:ext uri="{FF2B5EF4-FFF2-40B4-BE49-F238E27FC236}">
                <a16:creationId xmlns:a16="http://schemas.microsoft.com/office/drawing/2014/main" id="{AD98CC84-399E-9C46-992C-F2DF92B86C23}"/>
              </a:ext>
            </a:extLst>
          </p:cNvPr>
          <p:cNvSpPr>
            <a:spLocks noGrp="1"/>
          </p:cNvSpPr>
          <p:nvPr>
            <p:ph type="body" sz="quarter" idx="12"/>
          </p:nvPr>
        </p:nvSpPr>
        <p:spPr>
          <a:xfrm>
            <a:off x="219456" y="2571750"/>
            <a:ext cx="8705269" cy="1924050"/>
          </a:xfrm>
        </p:spPr>
        <p:txBody>
          <a:bodyPr/>
          <a:lstStyle/>
          <a:p>
            <a:r>
              <a:rPr lang="en-US" dirty="0"/>
              <a:t>Proof:	</a:t>
            </a:r>
            <a:r>
              <a:rPr lang="en-US" dirty="0" err="1"/>
              <a:t>Lieb’s</a:t>
            </a:r>
            <a:r>
              <a:rPr lang="en-US" dirty="0"/>
              <a:t> theorem (1973)</a:t>
            </a:r>
            <a:br>
              <a:rPr lang="en-US" dirty="0"/>
            </a:br>
            <a:r>
              <a:rPr lang="en-US" dirty="0"/>
              <a:t>	Alternative proof of theorem (2018) by </a:t>
            </a:r>
            <a:r>
              <a:rPr lang="en-US" dirty="0" err="1"/>
              <a:t>Bravyi</a:t>
            </a:r>
            <a:r>
              <a:rPr lang="en-US" dirty="0"/>
              <a:t>, </a:t>
            </a:r>
            <a:r>
              <a:rPr lang="en-US" dirty="0" err="1"/>
              <a:t>Gosset</a:t>
            </a:r>
            <a:r>
              <a:rPr lang="en-US" dirty="0"/>
              <a:t>, König, </a:t>
            </a:r>
            <a:r>
              <a:rPr lang="en-US" dirty="0" err="1"/>
              <a:t>Temme</a:t>
            </a:r>
            <a:br>
              <a:rPr lang="en-US" dirty="0"/>
            </a:br>
            <a:r>
              <a:rPr lang="en-US" dirty="0"/>
              <a:t>	Observation: </a:t>
            </a:r>
            <a:r>
              <a:rPr lang="en-US" dirty="0">
                <a:solidFill>
                  <a:srgbClr val="FF0000"/>
                </a:solidFill>
              </a:rPr>
              <a:t>Pauli bases </a:t>
            </a:r>
            <a:r>
              <a:rPr lang="en-US" dirty="0"/>
              <a:t>and </a:t>
            </a:r>
            <a:r>
              <a:rPr lang="en-US" dirty="0">
                <a:solidFill>
                  <a:srgbClr val="0043CE"/>
                </a:solidFill>
              </a:rPr>
              <a:t>Magic bases</a:t>
            </a:r>
            <a:r>
              <a:rPr lang="en-US" dirty="0"/>
              <a:t> are both 2-designs</a:t>
            </a:r>
            <a:br>
              <a:rPr lang="en-US" dirty="0"/>
            </a:br>
            <a:r>
              <a:rPr lang="en-US" dirty="0"/>
              <a:t>	</a:t>
            </a:r>
          </a:p>
          <a:p>
            <a:endParaRPr lang="en-US" dirty="0"/>
          </a:p>
          <a:p>
            <a:r>
              <a:rPr lang="en-US" dirty="0"/>
              <a:t>	+ a little algebra</a:t>
            </a:r>
          </a:p>
        </p:txBody>
      </p:sp>
      <p:pic>
        <p:nvPicPr>
          <p:cNvPr id="38" name="Picture 37">
            <a:extLst>
              <a:ext uri="{FF2B5EF4-FFF2-40B4-BE49-F238E27FC236}">
                <a16:creationId xmlns:a16="http://schemas.microsoft.com/office/drawing/2014/main" id="{A73A0F5D-C682-6B46-8EDE-685F94E299B5}"/>
              </a:ext>
            </a:extLst>
          </p:cNvPr>
          <p:cNvPicPr>
            <a:picLocks noChangeAspect="1"/>
          </p:cNvPicPr>
          <p:nvPr/>
        </p:nvPicPr>
        <p:blipFill>
          <a:blip r:embed="rId2"/>
          <a:stretch>
            <a:fillRect/>
          </a:stretch>
        </p:blipFill>
        <p:spPr>
          <a:xfrm>
            <a:off x="2092530" y="1173776"/>
            <a:ext cx="3835400" cy="736600"/>
          </a:xfrm>
          <a:prstGeom prst="rect">
            <a:avLst/>
          </a:prstGeom>
        </p:spPr>
      </p:pic>
      <p:pic>
        <p:nvPicPr>
          <p:cNvPr id="10" name="Picture 9" descr="A picture containing object, light&#10;&#10;Description automatically generated">
            <a:extLst>
              <a:ext uri="{FF2B5EF4-FFF2-40B4-BE49-F238E27FC236}">
                <a16:creationId xmlns:a16="http://schemas.microsoft.com/office/drawing/2014/main" id="{E1ACBED6-93DD-6D42-B581-11EFAAB16412}"/>
              </a:ext>
            </a:extLst>
          </p:cNvPr>
          <p:cNvPicPr>
            <a:picLocks noChangeAspect="1"/>
          </p:cNvPicPr>
          <p:nvPr/>
        </p:nvPicPr>
        <p:blipFill>
          <a:blip r:embed="rId3"/>
          <a:stretch>
            <a:fillRect/>
          </a:stretch>
        </p:blipFill>
        <p:spPr>
          <a:xfrm>
            <a:off x="2226933" y="3476286"/>
            <a:ext cx="2106796" cy="914400"/>
          </a:xfrm>
          <a:prstGeom prst="rect">
            <a:avLst/>
          </a:prstGeom>
        </p:spPr>
      </p:pic>
      <p:pic>
        <p:nvPicPr>
          <p:cNvPr id="12" name="Picture 11" descr="A picture containing dark, monitor, large, clock&#10;&#10;Description automatically generated">
            <a:extLst>
              <a:ext uri="{FF2B5EF4-FFF2-40B4-BE49-F238E27FC236}">
                <a16:creationId xmlns:a16="http://schemas.microsoft.com/office/drawing/2014/main" id="{2182D7A3-1D74-BC46-B01D-58B6153704A0}"/>
              </a:ext>
            </a:extLst>
          </p:cNvPr>
          <p:cNvPicPr>
            <a:picLocks noChangeAspect="1"/>
          </p:cNvPicPr>
          <p:nvPr/>
        </p:nvPicPr>
        <p:blipFill>
          <a:blip r:embed="rId4"/>
          <a:stretch>
            <a:fillRect/>
          </a:stretch>
        </p:blipFill>
        <p:spPr>
          <a:xfrm>
            <a:off x="4010230" y="3457479"/>
            <a:ext cx="2106796" cy="914400"/>
          </a:xfrm>
          <a:prstGeom prst="rect">
            <a:avLst/>
          </a:prstGeom>
        </p:spPr>
      </p:pic>
      <p:sp>
        <p:nvSpPr>
          <p:cNvPr id="11" name="Title 1">
            <a:extLst>
              <a:ext uri="{FF2B5EF4-FFF2-40B4-BE49-F238E27FC236}">
                <a16:creationId xmlns:a16="http://schemas.microsoft.com/office/drawing/2014/main" id="{50C6D90D-EA4A-A84C-A9F5-88387363C6E3}"/>
              </a:ext>
            </a:extLst>
          </p:cNvPr>
          <p:cNvSpPr>
            <a:spLocks noGrp="1"/>
          </p:cNvSpPr>
          <p:nvPr>
            <p:ph type="title"/>
          </p:nvPr>
        </p:nvSpPr>
        <p:spPr>
          <a:xfrm>
            <a:off x="210311" y="201168"/>
            <a:ext cx="6876290" cy="804672"/>
          </a:xfrm>
        </p:spPr>
        <p:txBody>
          <a:bodyPr/>
          <a:lstStyle/>
          <a:p>
            <a:r>
              <a:rPr lang="en-US" dirty="0"/>
              <a:t>How effective is this rounding procedure?</a:t>
            </a:r>
          </a:p>
        </p:txBody>
      </p:sp>
    </p:spTree>
    <p:extLst>
      <p:ext uri="{BB962C8B-B14F-4D97-AF65-F5344CB8AC3E}">
        <p14:creationId xmlns:p14="http://schemas.microsoft.com/office/powerpoint/2010/main" val="3407251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p:txBody>
          <a:bodyPr/>
          <a:lstStyle/>
          <a:p>
            <a:r>
              <a:rPr lang="en-US" dirty="0" err="1"/>
              <a:t>MaxCut</a:t>
            </a:r>
            <a:r>
              <a:rPr lang="en-US" dirty="0"/>
              <a:t> with Magic</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7" name="Text Placeholder 6">
            <a:extLst>
              <a:ext uri="{FF2B5EF4-FFF2-40B4-BE49-F238E27FC236}">
                <a16:creationId xmlns:a16="http://schemas.microsoft.com/office/drawing/2014/main" id="{D67264C9-77B4-8245-A93F-ED20167A1F7E}"/>
              </a:ext>
            </a:extLst>
          </p:cNvPr>
          <p:cNvSpPr>
            <a:spLocks noGrp="1"/>
          </p:cNvSpPr>
          <p:nvPr>
            <p:ph type="body" sz="quarter" idx="13"/>
          </p:nvPr>
        </p:nvSpPr>
        <p:spPr>
          <a:xfrm>
            <a:off x="216662" y="987552"/>
            <a:ext cx="7307765" cy="247330"/>
          </a:xfrm>
        </p:spPr>
        <p:txBody>
          <a:bodyPr/>
          <a:lstStyle/>
          <a:p>
            <a:r>
              <a:rPr lang="en-US" dirty="0"/>
              <a:t>Charles Hadfield, Takashi </a:t>
            </a:r>
            <a:r>
              <a:rPr lang="en-US" dirty="0" err="1"/>
              <a:t>Imamichi</a:t>
            </a:r>
            <a:r>
              <a:rPr lang="en-US" dirty="0"/>
              <a:t>, </a:t>
            </a:r>
            <a:r>
              <a:rPr lang="en-US" dirty="0" err="1"/>
              <a:t>Toshinari</a:t>
            </a:r>
            <a:r>
              <a:rPr lang="en-US" dirty="0"/>
              <a:t> </a:t>
            </a:r>
            <a:r>
              <a:rPr lang="en-US" dirty="0" err="1"/>
              <a:t>Itoko</a:t>
            </a:r>
            <a:r>
              <a:rPr lang="en-US" dirty="0"/>
              <a:t>, Antonio </a:t>
            </a:r>
            <a:r>
              <a:rPr lang="en-US" dirty="0" err="1"/>
              <a:t>Mezzacapo</a:t>
            </a:r>
            <a:r>
              <a:rPr lang="en-US" dirty="0"/>
              <a:t>, Rudy Raymond</a:t>
            </a:r>
          </a:p>
        </p:txBody>
      </p:sp>
    </p:spTree>
    <p:extLst>
      <p:ext uri="{BB962C8B-B14F-4D97-AF65-F5344CB8AC3E}">
        <p14:creationId xmlns:p14="http://schemas.microsoft.com/office/powerpoint/2010/main" val="3718021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p:txBody>
          <a:bodyPr/>
          <a:lstStyle/>
          <a:p>
            <a:r>
              <a:rPr lang="en-US" dirty="0"/>
              <a:t>Numerical Simulations</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7" name="Text Placeholder 6">
            <a:extLst>
              <a:ext uri="{FF2B5EF4-FFF2-40B4-BE49-F238E27FC236}">
                <a16:creationId xmlns:a16="http://schemas.microsoft.com/office/drawing/2014/main" id="{D67264C9-77B4-8245-A93F-ED20167A1F7E}"/>
              </a:ext>
            </a:extLst>
          </p:cNvPr>
          <p:cNvSpPr>
            <a:spLocks noGrp="1"/>
          </p:cNvSpPr>
          <p:nvPr>
            <p:ph type="body" sz="quarter" idx="13"/>
          </p:nvPr>
        </p:nvSpPr>
        <p:spPr>
          <a:xfrm>
            <a:off x="216662" y="987552"/>
            <a:ext cx="7307765" cy="247330"/>
          </a:xfrm>
        </p:spPr>
        <p:txBody>
          <a:bodyPr/>
          <a:lstStyle/>
          <a:p>
            <a:r>
              <a:rPr lang="en-US" dirty="0"/>
              <a:t>Charles Hadfield, Takashi </a:t>
            </a:r>
            <a:r>
              <a:rPr lang="en-US" dirty="0" err="1"/>
              <a:t>Imamichi</a:t>
            </a:r>
            <a:r>
              <a:rPr lang="en-US" dirty="0"/>
              <a:t>, </a:t>
            </a:r>
            <a:r>
              <a:rPr lang="en-US" dirty="0" err="1"/>
              <a:t>Toshinari</a:t>
            </a:r>
            <a:r>
              <a:rPr lang="en-US" dirty="0"/>
              <a:t> </a:t>
            </a:r>
            <a:r>
              <a:rPr lang="en-US" dirty="0" err="1"/>
              <a:t>Itoko</a:t>
            </a:r>
            <a:r>
              <a:rPr lang="en-US" dirty="0"/>
              <a:t>, Antonio </a:t>
            </a:r>
            <a:r>
              <a:rPr lang="en-US" dirty="0" err="1"/>
              <a:t>Mezzacapo</a:t>
            </a:r>
            <a:r>
              <a:rPr lang="en-US" dirty="0"/>
              <a:t>, Rudy Raymond</a:t>
            </a:r>
          </a:p>
        </p:txBody>
      </p:sp>
    </p:spTree>
    <p:extLst>
      <p:ext uri="{BB962C8B-B14F-4D97-AF65-F5344CB8AC3E}">
        <p14:creationId xmlns:p14="http://schemas.microsoft.com/office/powerpoint/2010/main" val="278918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Numerical simulations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61</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815810F1-374D-8B43-BED5-DE2E7346BB01}"/>
              </a:ext>
            </a:extLst>
          </p:cNvPr>
          <p:cNvSpPr>
            <a:spLocks noGrp="1"/>
          </p:cNvSpPr>
          <p:nvPr>
            <p:ph type="body" sz="quarter" idx="12"/>
          </p:nvPr>
        </p:nvSpPr>
        <p:spPr>
          <a:xfrm>
            <a:off x="219456" y="1243584"/>
            <a:ext cx="8705269" cy="3252216"/>
          </a:xfrm>
        </p:spPr>
        <p:txBody>
          <a:bodyPr/>
          <a:lstStyle/>
          <a:p>
            <a:r>
              <a:rPr lang="en-US" sz="1400" dirty="0"/>
              <a:t>For an individual graph instance we are quantitatively interested in various values</a:t>
            </a:r>
          </a:p>
        </p:txBody>
      </p:sp>
      <p:sp>
        <p:nvSpPr>
          <p:cNvPr id="12" name="Oval 11">
            <a:extLst>
              <a:ext uri="{FF2B5EF4-FFF2-40B4-BE49-F238E27FC236}">
                <a16:creationId xmlns:a16="http://schemas.microsoft.com/office/drawing/2014/main" id="{83BBBBBA-6288-3B4E-9AE0-16F4DD42C6CE}"/>
              </a:ext>
            </a:extLst>
          </p:cNvPr>
          <p:cNvSpPr/>
          <p:nvPr/>
        </p:nvSpPr>
        <p:spPr bwMode="auto">
          <a:xfrm flipV="1">
            <a:off x="7167966"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17" name="Straight Arrow Connector 16">
            <a:extLst>
              <a:ext uri="{FF2B5EF4-FFF2-40B4-BE49-F238E27FC236}">
                <a16:creationId xmlns:a16="http://schemas.microsoft.com/office/drawing/2014/main" id="{B7A882C3-FAE0-6D40-A080-0A7900570DB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41BE981-372E-454B-BECC-0D40AD4358F5}"/>
              </a:ext>
            </a:extLst>
          </p:cNvPr>
          <p:cNvSpPr txBox="1"/>
          <p:nvPr/>
        </p:nvSpPr>
        <p:spPr>
          <a:xfrm>
            <a:off x="3679127" y="3406302"/>
            <a:ext cx="1785745"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FF0000"/>
                </a:solidFill>
                <a:latin typeface="IBM Plex Sans" charset="0"/>
                <a:ea typeface="IBM Plex Sans" charset="0"/>
                <a:cs typeface="IBM Plex Sans" charset="0"/>
              </a:rPr>
              <a:t>CPLEX solution to </a:t>
            </a:r>
            <a:r>
              <a:rPr lang="en-US" sz="1200" dirty="0" err="1">
                <a:solidFill>
                  <a:srgbClr val="FF0000"/>
                </a:solidFill>
                <a:latin typeface="IBM Plex Sans" charset="0"/>
                <a:ea typeface="IBM Plex Sans" charset="0"/>
                <a:cs typeface="IBM Plex Sans" charset="0"/>
              </a:rPr>
              <a:t>MaxCut</a:t>
            </a:r>
            <a:endParaRPr lang="en-US" sz="1200" dirty="0">
              <a:solidFill>
                <a:srgbClr val="FF0000"/>
              </a:solidFill>
              <a:latin typeface="IBM Plex Sans" charset="0"/>
              <a:ea typeface="IBM Plex Sans" charset="0"/>
              <a:cs typeface="IBM Plex Sans" charset="0"/>
            </a:endParaRPr>
          </a:p>
        </p:txBody>
      </p:sp>
      <p:cxnSp>
        <p:nvCxnSpPr>
          <p:cNvPr id="24" name="Straight Arrow Connector 23">
            <a:extLst>
              <a:ext uri="{FF2B5EF4-FFF2-40B4-BE49-F238E27FC236}">
                <a16:creationId xmlns:a16="http://schemas.microsoft.com/office/drawing/2014/main" id="{8A0E5653-A8F6-7944-9422-F1C142C44729}"/>
              </a:ext>
            </a:extLst>
          </p:cNvPr>
          <p:cNvCxnSpPr>
            <a:cxnSpLocks/>
          </p:cNvCxnSpPr>
          <p:nvPr/>
        </p:nvCxnSpPr>
        <p:spPr bwMode="auto">
          <a:xfrm flipV="1">
            <a:off x="6710379" y="2727704"/>
            <a:ext cx="457587" cy="102614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7F1EA4C3-52FE-3F4D-B40D-E9B9D56589FF}"/>
              </a:ext>
            </a:extLst>
          </p:cNvPr>
          <p:cNvSpPr txBox="1"/>
          <p:nvPr/>
        </p:nvSpPr>
        <p:spPr>
          <a:xfrm>
            <a:off x="6176592" y="3835564"/>
            <a:ext cx="1926810"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FF0000"/>
                </a:solidFill>
                <a:latin typeface="IBM Plex Sans" charset="0"/>
                <a:ea typeface="IBM Plex Sans" charset="0"/>
                <a:cs typeface="IBM Plex Sans" charset="0"/>
              </a:rPr>
              <a:t>Solution to relaxed problem</a:t>
            </a:r>
          </a:p>
        </p:txBody>
      </p:sp>
    </p:spTree>
    <p:extLst>
      <p:ext uri="{BB962C8B-B14F-4D97-AF65-F5344CB8AC3E}">
        <p14:creationId xmlns:p14="http://schemas.microsoft.com/office/powerpoint/2010/main" val="392314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8" grpId="0"/>
      <p:bldP spid="4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a:extLst>
              <a:ext uri="{FF2B5EF4-FFF2-40B4-BE49-F238E27FC236}">
                <a16:creationId xmlns:a16="http://schemas.microsoft.com/office/drawing/2014/main" id="{1AB7793D-9854-BC4B-814F-CCD25E69FEC7}"/>
              </a:ext>
            </a:extLst>
          </p:cNvPr>
          <p:cNvSpPr/>
          <p:nvPr/>
        </p:nvSpPr>
        <p:spPr bwMode="auto">
          <a:xfrm>
            <a:off x="1363262" y="2501490"/>
            <a:ext cx="1240418" cy="151442"/>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Numerical simulations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62</a:t>
            </a:fld>
            <a:endParaRPr lang="en-US" dirty="0"/>
          </a:p>
        </p:txBody>
      </p:sp>
      <p:cxnSp>
        <p:nvCxnSpPr>
          <p:cNvPr id="7" name="Straight Arrow Connector 6">
            <a:extLst>
              <a:ext uri="{FF2B5EF4-FFF2-40B4-BE49-F238E27FC236}">
                <a16:creationId xmlns:a16="http://schemas.microsoft.com/office/drawing/2014/main" id="{7BE5FE85-9854-704C-9342-2C35930A54A9}"/>
              </a:ext>
            </a:extLst>
          </p:cNvPr>
          <p:cNvCxnSpPr>
            <a:cxnSpLocks/>
          </p:cNvCxnSpPr>
          <p:nvPr/>
        </p:nvCxnSpPr>
        <p:spPr bwMode="auto">
          <a:xfrm>
            <a:off x="573438" y="2571750"/>
            <a:ext cx="75399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815810F1-374D-8B43-BED5-DE2E7346BB01}"/>
              </a:ext>
            </a:extLst>
          </p:cNvPr>
          <p:cNvSpPr>
            <a:spLocks noGrp="1"/>
          </p:cNvSpPr>
          <p:nvPr>
            <p:ph type="body" sz="quarter" idx="12"/>
          </p:nvPr>
        </p:nvSpPr>
        <p:spPr>
          <a:xfrm>
            <a:off x="219456" y="1243584"/>
            <a:ext cx="8705269" cy="3252216"/>
          </a:xfrm>
        </p:spPr>
        <p:txBody>
          <a:bodyPr/>
          <a:lstStyle/>
          <a:p>
            <a:r>
              <a:rPr lang="en-US" sz="1400" dirty="0"/>
              <a:t>For an individual graph instance we are quantitatively interested in various values</a:t>
            </a:r>
          </a:p>
        </p:txBody>
      </p:sp>
      <p:sp>
        <p:nvSpPr>
          <p:cNvPr id="12" name="Oval 11">
            <a:extLst>
              <a:ext uri="{FF2B5EF4-FFF2-40B4-BE49-F238E27FC236}">
                <a16:creationId xmlns:a16="http://schemas.microsoft.com/office/drawing/2014/main" id="{83BBBBBA-6288-3B4E-9AE0-16F4DD42C6CE}"/>
              </a:ext>
            </a:extLst>
          </p:cNvPr>
          <p:cNvSpPr/>
          <p:nvPr/>
        </p:nvSpPr>
        <p:spPr bwMode="auto">
          <a:xfrm flipV="1">
            <a:off x="7167966"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3" name="Oval 12">
            <a:extLst>
              <a:ext uri="{FF2B5EF4-FFF2-40B4-BE49-F238E27FC236}">
                <a16:creationId xmlns:a16="http://schemas.microsoft.com/office/drawing/2014/main" id="{7D51847D-B73F-ED43-8B11-0DE03E484F86}"/>
              </a:ext>
            </a:extLst>
          </p:cNvPr>
          <p:cNvSpPr/>
          <p:nvPr/>
        </p:nvSpPr>
        <p:spPr bwMode="auto">
          <a:xfrm flipV="1">
            <a:off x="6496825"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4" name="Oval 13">
            <a:extLst>
              <a:ext uri="{FF2B5EF4-FFF2-40B4-BE49-F238E27FC236}">
                <a16:creationId xmlns:a16="http://schemas.microsoft.com/office/drawing/2014/main" id="{5D1C6A5A-4CFF-7745-8172-EC1BCB7E0ED6}"/>
              </a:ext>
            </a:extLst>
          </p:cNvPr>
          <p:cNvSpPr/>
          <p:nvPr/>
        </p:nvSpPr>
        <p:spPr bwMode="auto">
          <a:xfrm flipV="1">
            <a:off x="581606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10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A964D316-4C04-A647-B412-3AC0A432433D}"/>
              </a:ext>
            </a:extLst>
          </p:cNvPr>
          <p:cNvSpPr/>
          <p:nvPr/>
        </p:nvSpPr>
        <p:spPr bwMode="auto">
          <a:xfrm flipV="1">
            <a:off x="4506132"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17" name="Straight Arrow Connector 16">
            <a:extLst>
              <a:ext uri="{FF2B5EF4-FFF2-40B4-BE49-F238E27FC236}">
                <a16:creationId xmlns:a16="http://schemas.microsoft.com/office/drawing/2014/main" id="{B7A882C3-FAE0-6D40-A080-0A7900570DBE}"/>
              </a:ext>
            </a:extLst>
          </p:cNvPr>
          <p:cNvCxnSpPr/>
          <p:nvPr/>
        </p:nvCxnSpPr>
        <p:spPr bwMode="auto">
          <a:xfrm flipV="1">
            <a:off x="4572000" y="2727704"/>
            <a:ext cx="0" cy="643179"/>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41BE981-372E-454B-BECC-0D40AD4358F5}"/>
              </a:ext>
            </a:extLst>
          </p:cNvPr>
          <p:cNvSpPr txBox="1"/>
          <p:nvPr/>
        </p:nvSpPr>
        <p:spPr>
          <a:xfrm>
            <a:off x="3679127" y="3406302"/>
            <a:ext cx="1785745"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FF0000"/>
                </a:solidFill>
                <a:latin typeface="IBM Plex Sans" charset="0"/>
                <a:ea typeface="IBM Plex Sans" charset="0"/>
                <a:cs typeface="IBM Plex Sans" charset="0"/>
              </a:rPr>
              <a:t>CPLEX solution to </a:t>
            </a:r>
            <a:r>
              <a:rPr lang="en-US" sz="1200" dirty="0" err="1">
                <a:solidFill>
                  <a:srgbClr val="FF0000"/>
                </a:solidFill>
                <a:latin typeface="IBM Plex Sans" charset="0"/>
                <a:ea typeface="IBM Plex Sans" charset="0"/>
                <a:cs typeface="IBM Plex Sans" charset="0"/>
              </a:rPr>
              <a:t>MaxCut</a:t>
            </a:r>
            <a:endParaRPr lang="en-US" sz="1200" dirty="0">
              <a:solidFill>
                <a:srgbClr val="FF0000"/>
              </a:solidFill>
              <a:latin typeface="IBM Plex Sans" charset="0"/>
              <a:ea typeface="IBM Plex Sans" charset="0"/>
              <a:cs typeface="IBM Plex Sans" charset="0"/>
            </a:endParaRPr>
          </a:p>
        </p:txBody>
      </p:sp>
      <p:cxnSp>
        <p:nvCxnSpPr>
          <p:cNvPr id="19" name="Straight Arrow Connector 18">
            <a:extLst>
              <a:ext uri="{FF2B5EF4-FFF2-40B4-BE49-F238E27FC236}">
                <a16:creationId xmlns:a16="http://schemas.microsoft.com/office/drawing/2014/main" id="{6A15BF06-2A5F-D24C-A123-1BE15AD55731}"/>
              </a:ext>
            </a:extLst>
          </p:cNvPr>
          <p:cNvCxnSpPr>
            <a:cxnSpLocks/>
          </p:cNvCxnSpPr>
          <p:nvPr/>
        </p:nvCxnSpPr>
        <p:spPr bwMode="auto">
          <a:xfrm flipV="1">
            <a:off x="6557979" y="2727704"/>
            <a:ext cx="0" cy="102614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A0E5653-A8F6-7944-9422-F1C142C44729}"/>
              </a:ext>
            </a:extLst>
          </p:cNvPr>
          <p:cNvCxnSpPr>
            <a:cxnSpLocks/>
          </p:cNvCxnSpPr>
          <p:nvPr/>
        </p:nvCxnSpPr>
        <p:spPr bwMode="auto">
          <a:xfrm flipV="1">
            <a:off x="6710379" y="2727704"/>
            <a:ext cx="457587" cy="102614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8D415660-31B1-3744-8385-E42C2329FB7B}"/>
              </a:ext>
            </a:extLst>
          </p:cNvPr>
          <p:cNvCxnSpPr>
            <a:cxnSpLocks/>
          </p:cNvCxnSpPr>
          <p:nvPr/>
        </p:nvCxnSpPr>
        <p:spPr bwMode="auto">
          <a:xfrm flipH="1" flipV="1">
            <a:off x="5947799" y="2727704"/>
            <a:ext cx="457587" cy="1026148"/>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5934373-F408-214C-9464-CA403CFEAEC2}"/>
              </a:ext>
            </a:extLst>
          </p:cNvPr>
          <p:cNvSpPr txBox="1"/>
          <p:nvPr/>
        </p:nvSpPr>
        <p:spPr>
          <a:xfrm>
            <a:off x="6176592" y="3832593"/>
            <a:ext cx="2455800" cy="800797"/>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FF0000"/>
                </a:solidFill>
                <a:latin typeface="IBM Plex Sans" charset="0"/>
                <a:ea typeface="IBM Plex Sans" charset="0"/>
                <a:cs typeface="IBM Plex Sans" charset="0"/>
              </a:rPr>
              <a:t>Solutions to relaxed problem using:</a:t>
            </a:r>
            <a:br>
              <a:rPr lang="en-US" sz="1200" dirty="0">
                <a:solidFill>
                  <a:srgbClr val="FF0000"/>
                </a:solidFill>
                <a:latin typeface="IBM Plex Sans" charset="0"/>
                <a:ea typeface="IBM Plex Sans" charset="0"/>
                <a:cs typeface="IBM Plex Sans" charset="0"/>
              </a:rPr>
            </a:br>
            <a:r>
              <a:rPr lang="en-US" sz="1200" dirty="0">
                <a:solidFill>
                  <a:srgbClr val="FF0000"/>
                </a:solidFill>
                <a:latin typeface="IBM Plex Sans" charset="0"/>
                <a:ea typeface="IBM Plex Sans" charset="0"/>
                <a:cs typeface="IBM Plex Sans" charset="0"/>
              </a:rPr>
              <a:t>1. Exact diagonalization</a:t>
            </a:r>
            <a:br>
              <a:rPr lang="en-US" sz="1200" dirty="0">
                <a:solidFill>
                  <a:srgbClr val="FF0000"/>
                </a:solidFill>
                <a:latin typeface="IBM Plex Sans" charset="0"/>
                <a:ea typeface="IBM Plex Sans" charset="0"/>
                <a:cs typeface="IBM Plex Sans" charset="0"/>
              </a:rPr>
            </a:br>
            <a:r>
              <a:rPr lang="en-US" sz="1200" dirty="0">
                <a:solidFill>
                  <a:srgbClr val="FF0000"/>
                </a:solidFill>
                <a:latin typeface="IBM Plex Sans" charset="0"/>
                <a:ea typeface="IBM Plex Sans" charset="0"/>
                <a:cs typeface="IBM Plex Sans" charset="0"/>
              </a:rPr>
              <a:t>2. VQE with entanglers</a:t>
            </a:r>
            <a:br>
              <a:rPr lang="en-US" sz="1200" dirty="0">
                <a:solidFill>
                  <a:srgbClr val="FF0000"/>
                </a:solidFill>
                <a:latin typeface="IBM Plex Sans" charset="0"/>
                <a:ea typeface="IBM Plex Sans" charset="0"/>
                <a:cs typeface="IBM Plex Sans" charset="0"/>
              </a:rPr>
            </a:br>
            <a:r>
              <a:rPr lang="en-US" sz="1200" dirty="0">
                <a:solidFill>
                  <a:srgbClr val="FF0000"/>
                </a:solidFill>
                <a:latin typeface="IBM Plex Sans" charset="0"/>
                <a:ea typeface="IBM Plex Sans" charset="0"/>
                <a:cs typeface="IBM Plex Sans" charset="0"/>
              </a:rPr>
              <a:t>3. VQE without entanglers</a:t>
            </a:r>
          </a:p>
        </p:txBody>
      </p:sp>
      <p:sp>
        <p:nvSpPr>
          <p:cNvPr id="28" name="TextBox 27">
            <a:extLst>
              <a:ext uri="{FF2B5EF4-FFF2-40B4-BE49-F238E27FC236}">
                <a16:creationId xmlns:a16="http://schemas.microsoft.com/office/drawing/2014/main" id="{45EDF21A-95CF-AB4D-A702-5FFF84033979}"/>
              </a:ext>
            </a:extLst>
          </p:cNvPr>
          <p:cNvSpPr txBox="1"/>
          <p:nvPr/>
        </p:nvSpPr>
        <p:spPr>
          <a:xfrm>
            <a:off x="7189959" y="2351528"/>
            <a:ext cx="112210" cy="159531"/>
          </a:xfrm>
          <a:prstGeom prst="rect">
            <a:avLst/>
          </a:prstGeom>
          <a:noFill/>
        </p:spPr>
        <p:txBody>
          <a:bodyPr wrap="none" lIns="0" tIns="0" rIns="0" bIns="0" rtlCol="0">
            <a:spAutoFit/>
          </a:bodyPr>
          <a:lstStyle/>
          <a:p>
            <a:pPr algn="l">
              <a:lnSpc>
                <a:spcPct val="110000"/>
              </a:lnSpc>
              <a:spcBef>
                <a:spcPts val="1100"/>
              </a:spcBef>
            </a:pPr>
            <a:r>
              <a:rPr lang="en-US" sz="1000" dirty="0">
                <a:solidFill>
                  <a:srgbClr val="FF0000"/>
                </a:solidFill>
                <a:latin typeface="IBM Plex Sans" charset="0"/>
                <a:ea typeface="IBM Plex Sans" charset="0"/>
                <a:cs typeface="IBM Plex Sans" charset="0"/>
              </a:rPr>
              <a:t>1.</a:t>
            </a:r>
          </a:p>
        </p:txBody>
      </p:sp>
      <p:sp>
        <p:nvSpPr>
          <p:cNvPr id="29" name="TextBox 28">
            <a:extLst>
              <a:ext uri="{FF2B5EF4-FFF2-40B4-BE49-F238E27FC236}">
                <a16:creationId xmlns:a16="http://schemas.microsoft.com/office/drawing/2014/main" id="{002A3DFF-D320-2649-B32B-592F80043CEB}"/>
              </a:ext>
            </a:extLst>
          </p:cNvPr>
          <p:cNvSpPr txBox="1"/>
          <p:nvPr/>
        </p:nvSpPr>
        <p:spPr>
          <a:xfrm>
            <a:off x="6520086" y="2355086"/>
            <a:ext cx="112210" cy="159531"/>
          </a:xfrm>
          <a:prstGeom prst="rect">
            <a:avLst/>
          </a:prstGeom>
          <a:noFill/>
        </p:spPr>
        <p:txBody>
          <a:bodyPr wrap="none" lIns="0" tIns="0" rIns="0" bIns="0" rtlCol="0">
            <a:spAutoFit/>
          </a:bodyPr>
          <a:lstStyle/>
          <a:p>
            <a:pPr algn="l">
              <a:lnSpc>
                <a:spcPct val="110000"/>
              </a:lnSpc>
              <a:spcBef>
                <a:spcPts val="1100"/>
              </a:spcBef>
            </a:pPr>
            <a:r>
              <a:rPr lang="en-US" sz="1000" dirty="0">
                <a:solidFill>
                  <a:srgbClr val="FF0000"/>
                </a:solidFill>
                <a:latin typeface="IBM Plex Sans" charset="0"/>
                <a:ea typeface="IBM Plex Sans" charset="0"/>
                <a:cs typeface="IBM Plex Sans" charset="0"/>
              </a:rPr>
              <a:t>2.</a:t>
            </a:r>
          </a:p>
        </p:txBody>
      </p:sp>
      <p:sp>
        <p:nvSpPr>
          <p:cNvPr id="30" name="TextBox 29">
            <a:extLst>
              <a:ext uri="{FF2B5EF4-FFF2-40B4-BE49-F238E27FC236}">
                <a16:creationId xmlns:a16="http://schemas.microsoft.com/office/drawing/2014/main" id="{300DE822-1A58-7A40-9A5B-0F27012F6A6A}"/>
              </a:ext>
            </a:extLst>
          </p:cNvPr>
          <p:cNvSpPr txBox="1"/>
          <p:nvPr/>
        </p:nvSpPr>
        <p:spPr>
          <a:xfrm>
            <a:off x="5841007" y="2355087"/>
            <a:ext cx="112210" cy="159531"/>
          </a:xfrm>
          <a:prstGeom prst="rect">
            <a:avLst/>
          </a:prstGeom>
          <a:noFill/>
        </p:spPr>
        <p:txBody>
          <a:bodyPr wrap="none" lIns="0" tIns="0" rIns="0" bIns="0" rtlCol="0">
            <a:spAutoFit/>
          </a:bodyPr>
          <a:lstStyle/>
          <a:p>
            <a:pPr algn="l">
              <a:lnSpc>
                <a:spcPct val="110000"/>
              </a:lnSpc>
              <a:spcBef>
                <a:spcPts val="1100"/>
              </a:spcBef>
            </a:pPr>
            <a:r>
              <a:rPr lang="en-US" sz="1000" dirty="0">
                <a:solidFill>
                  <a:srgbClr val="FF0000"/>
                </a:solidFill>
                <a:latin typeface="IBM Plex Sans" charset="0"/>
                <a:ea typeface="IBM Plex Sans" charset="0"/>
                <a:cs typeface="IBM Plex Sans" charset="0"/>
              </a:rPr>
              <a:t>3.</a:t>
            </a:r>
          </a:p>
        </p:txBody>
      </p:sp>
      <p:sp>
        <p:nvSpPr>
          <p:cNvPr id="32" name="Oval 31">
            <a:extLst>
              <a:ext uri="{FF2B5EF4-FFF2-40B4-BE49-F238E27FC236}">
                <a16:creationId xmlns:a16="http://schemas.microsoft.com/office/drawing/2014/main" id="{3FD4323B-488C-884B-927D-35AF037592A3}"/>
              </a:ext>
            </a:extLst>
          </p:cNvPr>
          <p:cNvSpPr/>
          <p:nvPr/>
        </p:nvSpPr>
        <p:spPr bwMode="auto">
          <a:xfrm flipV="1">
            <a:off x="1917603" y="2505882"/>
            <a:ext cx="131736" cy="131736"/>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cxnSp>
        <p:nvCxnSpPr>
          <p:cNvPr id="34" name="Straight Arrow Connector 33">
            <a:extLst>
              <a:ext uri="{FF2B5EF4-FFF2-40B4-BE49-F238E27FC236}">
                <a16:creationId xmlns:a16="http://schemas.microsoft.com/office/drawing/2014/main" id="{FF474A19-9B6B-794A-9D47-996AD835B518}"/>
              </a:ext>
            </a:extLst>
          </p:cNvPr>
          <p:cNvCxnSpPr>
            <a:cxnSpLocks/>
          </p:cNvCxnSpPr>
          <p:nvPr/>
        </p:nvCxnSpPr>
        <p:spPr bwMode="auto">
          <a:xfrm flipV="1">
            <a:off x="1983471" y="2727704"/>
            <a:ext cx="0" cy="1026147"/>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F13CDE78-7B28-CD43-9198-D70CAC118494}"/>
              </a:ext>
            </a:extLst>
          </p:cNvPr>
          <p:cNvSpPr txBox="1"/>
          <p:nvPr/>
        </p:nvSpPr>
        <p:spPr>
          <a:xfrm>
            <a:off x="551910" y="3833279"/>
            <a:ext cx="2917465" cy="191399"/>
          </a:xfrm>
          <a:prstGeom prst="rect">
            <a:avLst/>
          </a:prstGeom>
          <a:noFill/>
        </p:spPr>
        <p:txBody>
          <a:bodyPr wrap="none" lIns="0" tIns="0" rIns="0" bIns="0" rtlCol="0">
            <a:spAutoFit/>
          </a:bodyPr>
          <a:lstStyle/>
          <a:p>
            <a:pPr algn="l">
              <a:lnSpc>
                <a:spcPct val="110000"/>
              </a:lnSpc>
              <a:spcBef>
                <a:spcPts val="1100"/>
              </a:spcBef>
            </a:pPr>
            <a:r>
              <a:rPr lang="en-US" sz="1200" dirty="0">
                <a:solidFill>
                  <a:srgbClr val="FF0000"/>
                </a:solidFill>
                <a:latin typeface="IBM Plex Sans" charset="0"/>
                <a:ea typeface="IBM Plex Sans" charset="0"/>
                <a:cs typeface="IBM Plex Sans" charset="0"/>
              </a:rPr>
              <a:t>Average value of </a:t>
            </a:r>
            <a:r>
              <a:rPr lang="en-US" sz="1200" b="1" dirty="0">
                <a:solidFill>
                  <a:srgbClr val="FF0000"/>
                </a:solidFill>
                <a:latin typeface="IBM Plex Sans" charset="0"/>
                <a:ea typeface="IBM Plex Sans" charset="0"/>
                <a:cs typeface="IBM Plex Sans" charset="0"/>
              </a:rPr>
              <a:t>rounded</a:t>
            </a:r>
            <a:r>
              <a:rPr lang="en-US" sz="1200" dirty="0">
                <a:solidFill>
                  <a:srgbClr val="FF0000"/>
                </a:solidFill>
                <a:latin typeface="IBM Plex Sans" charset="0"/>
                <a:ea typeface="IBM Plex Sans" charset="0"/>
                <a:cs typeface="IBM Plex Sans" charset="0"/>
              </a:rPr>
              <a:t> relaxed solution</a:t>
            </a:r>
          </a:p>
        </p:txBody>
      </p:sp>
      <p:sp>
        <p:nvSpPr>
          <p:cNvPr id="38" name="TextBox 37">
            <a:extLst>
              <a:ext uri="{FF2B5EF4-FFF2-40B4-BE49-F238E27FC236}">
                <a16:creationId xmlns:a16="http://schemas.microsoft.com/office/drawing/2014/main" id="{90A64B72-1E6D-8B46-BE7E-9CB8FF87A6C7}"/>
              </a:ext>
            </a:extLst>
          </p:cNvPr>
          <p:cNvSpPr txBox="1"/>
          <p:nvPr/>
        </p:nvSpPr>
        <p:spPr>
          <a:xfrm>
            <a:off x="1561553" y="1840391"/>
            <a:ext cx="3528210" cy="191399"/>
          </a:xfrm>
          <a:prstGeom prst="rect">
            <a:avLst/>
          </a:prstGeom>
          <a:noFill/>
        </p:spPr>
        <p:txBody>
          <a:bodyPr wrap="none" lIns="0" tIns="0" rIns="0" bIns="0" rtlCol="0">
            <a:spAutoFit/>
          </a:bodyPr>
          <a:lstStyle/>
          <a:p>
            <a:pPr algn="l">
              <a:lnSpc>
                <a:spcPct val="110000"/>
              </a:lnSpc>
              <a:spcBef>
                <a:spcPts val="1100"/>
              </a:spcBef>
            </a:pPr>
            <a:r>
              <a:rPr lang="en-US" sz="1200" dirty="0">
                <a:solidFill>
                  <a:schemeClr val="bg1"/>
                </a:solidFill>
                <a:latin typeface="IBM Plex Sans" charset="0"/>
                <a:ea typeface="IBM Plex Sans" charset="0"/>
                <a:cs typeface="IBM Plex Sans" charset="0"/>
              </a:rPr>
              <a:t>Average ratio of rounded relaxed solution to CPLEX</a:t>
            </a:r>
          </a:p>
        </p:txBody>
      </p:sp>
      <p:cxnSp>
        <p:nvCxnSpPr>
          <p:cNvPr id="39" name="Straight Arrow Connector 38">
            <a:extLst>
              <a:ext uri="{FF2B5EF4-FFF2-40B4-BE49-F238E27FC236}">
                <a16:creationId xmlns:a16="http://schemas.microsoft.com/office/drawing/2014/main" id="{D9134084-D380-AA45-A95C-99BB2FD0FCBE}"/>
              </a:ext>
            </a:extLst>
          </p:cNvPr>
          <p:cNvCxnSpPr>
            <a:cxnSpLocks/>
          </p:cNvCxnSpPr>
          <p:nvPr/>
        </p:nvCxnSpPr>
        <p:spPr bwMode="auto">
          <a:xfrm>
            <a:off x="1983471" y="2136297"/>
            <a:ext cx="0" cy="294996"/>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04B8DCAB-AE24-FD42-845E-92F0B7F86F61}"/>
              </a:ext>
            </a:extLst>
          </p:cNvPr>
          <p:cNvCxnSpPr>
            <a:cxnSpLocks/>
          </p:cNvCxnSpPr>
          <p:nvPr/>
        </p:nvCxnSpPr>
        <p:spPr bwMode="auto">
          <a:xfrm>
            <a:off x="4579665" y="2136297"/>
            <a:ext cx="0" cy="294996"/>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71FC13B-E3AC-EF45-8140-4FD54538F6A0}"/>
              </a:ext>
            </a:extLst>
          </p:cNvPr>
          <p:cNvCxnSpPr>
            <a:cxnSpLocks/>
          </p:cNvCxnSpPr>
          <p:nvPr/>
        </p:nvCxnSpPr>
        <p:spPr bwMode="auto">
          <a:xfrm>
            <a:off x="1978853" y="2140915"/>
            <a:ext cx="2610294"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765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3" grpId="0" animBg="1"/>
      <p:bldP spid="14" grpId="0" animBg="1"/>
      <p:bldP spid="28" grpId="0"/>
      <p:bldP spid="29" grpId="0"/>
      <p:bldP spid="30" grpId="0"/>
      <p:bldP spid="32" grpId="0" animBg="1"/>
      <p:bldP spid="35" grpId="0"/>
      <p:bldP spid="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CE8FC6-D9B8-AA49-94CA-4CE2F5938EB3}"/>
              </a:ext>
            </a:extLst>
          </p:cNvPr>
          <p:cNvSpPr>
            <a:spLocks noGrp="1"/>
          </p:cNvSpPr>
          <p:nvPr>
            <p:ph type="title"/>
          </p:nvPr>
        </p:nvSpPr>
        <p:spPr>
          <a:xfrm>
            <a:off x="210312" y="201169"/>
            <a:ext cx="5284180" cy="477488"/>
          </a:xfrm>
        </p:spPr>
        <p:txBody>
          <a:bodyPr/>
          <a:lstStyle/>
          <a:p>
            <a:r>
              <a:rPr lang="en-US" dirty="0"/>
              <a:t>Was that the only algorithm?</a:t>
            </a:r>
          </a:p>
        </p:txBody>
      </p:sp>
      <p:sp>
        <p:nvSpPr>
          <p:cNvPr id="3" name="Footer Placeholder 2">
            <a:extLst>
              <a:ext uri="{FF2B5EF4-FFF2-40B4-BE49-F238E27FC236}">
                <a16:creationId xmlns:a16="http://schemas.microsoft.com/office/drawing/2014/main" id="{F75E1472-E004-FA4C-B082-D2C474C96C16}"/>
              </a:ext>
            </a:extLst>
          </p:cNvPr>
          <p:cNvSpPr>
            <a:spLocks noGrp="1"/>
          </p:cNvSpPr>
          <p:nvPr>
            <p:ph type="ftr" sz="quarter" idx="10"/>
          </p:nvPr>
        </p:nvSpPr>
        <p:spPr/>
        <p:txBody>
          <a:bodyPr/>
          <a:lstStyle/>
          <a:p>
            <a:r>
              <a:rPr lang="en-US" dirty="0">
                <a:solidFill>
                  <a:schemeClr val="bg1"/>
                </a:solidFill>
              </a:rPr>
              <a:t>IBM Confidential – For Internal Use Only</a:t>
            </a:r>
          </a:p>
        </p:txBody>
      </p:sp>
      <p:sp>
        <p:nvSpPr>
          <p:cNvPr id="7" name="Text Placeholder 6">
            <a:extLst>
              <a:ext uri="{FF2B5EF4-FFF2-40B4-BE49-F238E27FC236}">
                <a16:creationId xmlns:a16="http://schemas.microsoft.com/office/drawing/2014/main" id="{D67264C9-77B4-8245-A93F-ED20167A1F7E}"/>
              </a:ext>
            </a:extLst>
          </p:cNvPr>
          <p:cNvSpPr>
            <a:spLocks noGrp="1"/>
          </p:cNvSpPr>
          <p:nvPr>
            <p:ph type="body" sz="quarter" idx="13"/>
          </p:nvPr>
        </p:nvSpPr>
        <p:spPr>
          <a:xfrm>
            <a:off x="216662" y="987552"/>
            <a:ext cx="7307765" cy="247330"/>
          </a:xfrm>
        </p:spPr>
        <p:txBody>
          <a:bodyPr/>
          <a:lstStyle/>
          <a:p>
            <a:r>
              <a:rPr lang="en-US" dirty="0"/>
              <a:t>Charles Hadfield, Takashi </a:t>
            </a:r>
            <a:r>
              <a:rPr lang="en-US" dirty="0" err="1"/>
              <a:t>Imamichi</a:t>
            </a:r>
            <a:r>
              <a:rPr lang="en-US" dirty="0"/>
              <a:t>, </a:t>
            </a:r>
            <a:r>
              <a:rPr lang="en-US" dirty="0" err="1"/>
              <a:t>Toshinari</a:t>
            </a:r>
            <a:r>
              <a:rPr lang="en-US" dirty="0"/>
              <a:t> </a:t>
            </a:r>
            <a:r>
              <a:rPr lang="en-US" dirty="0" err="1"/>
              <a:t>Itoko</a:t>
            </a:r>
            <a:r>
              <a:rPr lang="en-US" dirty="0"/>
              <a:t>, Antonio </a:t>
            </a:r>
            <a:r>
              <a:rPr lang="en-US" dirty="0" err="1"/>
              <a:t>Mezzacapo</a:t>
            </a:r>
            <a:r>
              <a:rPr lang="en-US" dirty="0"/>
              <a:t>, Rudy Raymond</a:t>
            </a:r>
          </a:p>
        </p:txBody>
      </p:sp>
    </p:spTree>
    <p:extLst>
      <p:ext uri="{BB962C8B-B14F-4D97-AF65-F5344CB8AC3E}">
        <p14:creationId xmlns:p14="http://schemas.microsoft.com/office/powerpoint/2010/main" val="1186366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64</a:t>
            </a:fld>
            <a:endParaRPr lang="en-US" dirty="0"/>
          </a:p>
        </p:txBody>
      </p:sp>
      <p:pic>
        <p:nvPicPr>
          <p:cNvPr id="6" name="Picture 5">
            <a:extLst>
              <a:ext uri="{FF2B5EF4-FFF2-40B4-BE49-F238E27FC236}">
                <a16:creationId xmlns:a16="http://schemas.microsoft.com/office/drawing/2014/main" id="{6344FBBE-CC8D-5144-A869-E4B3302F36CA}"/>
              </a:ext>
            </a:extLst>
          </p:cNvPr>
          <p:cNvPicPr>
            <a:picLocks noChangeAspect="1"/>
          </p:cNvPicPr>
          <p:nvPr/>
        </p:nvPicPr>
        <p:blipFill>
          <a:blip r:embed="rId2"/>
          <a:stretch>
            <a:fillRect/>
          </a:stretch>
        </p:blipFill>
        <p:spPr>
          <a:xfrm>
            <a:off x="-154235" y="1200150"/>
            <a:ext cx="6320389" cy="2743200"/>
          </a:xfrm>
          <a:prstGeom prst="rect">
            <a:avLst/>
          </a:prstGeom>
        </p:spPr>
      </p:pic>
      <p:pic>
        <p:nvPicPr>
          <p:cNvPr id="8" name="Picture 7" descr="Icon&#10;&#10;Description automatically generated">
            <a:extLst>
              <a:ext uri="{FF2B5EF4-FFF2-40B4-BE49-F238E27FC236}">
                <a16:creationId xmlns:a16="http://schemas.microsoft.com/office/drawing/2014/main" id="{EEB2481F-3B3E-9248-A40B-663B18FEB44F}"/>
              </a:ext>
            </a:extLst>
          </p:cNvPr>
          <p:cNvPicPr>
            <a:picLocks noChangeAspect="1"/>
          </p:cNvPicPr>
          <p:nvPr/>
        </p:nvPicPr>
        <p:blipFill>
          <a:blip r:embed="rId3"/>
          <a:stretch>
            <a:fillRect/>
          </a:stretch>
        </p:blipFill>
        <p:spPr>
          <a:xfrm>
            <a:off x="4343401" y="1200150"/>
            <a:ext cx="6320389" cy="2743200"/>
          </a:xfrm>
          <a:prstGeom prst="rect">
            <a:avLst/>
          </a:prstGeom>
        </p:spPr>
      </p:pic>
    </p:spTree>
    <p:extLst>
      <p:ext uri="{BB962C8B-B14F-4D97-AF65-F5344CB8AC3E}">
        <p14:creationId xmlns:p14="http://schemas.microsoft.com/office/powerpoint/2010/main" val="3005189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65</a:t>
            </a:fld>
            <a:endParaRPr lang="en-US" dirty="0"/>
          </a:p>
        </p:txBody>
      </p:sp>
      <p:pic>
        <p:nvPicPr>
          <p:cNvPr id="11" name="Picture 10" descr="A picture containing indoor, table, sitting, large&#10;&#10;Description automatically generated">
            <a:extLst>
              <a:ext uri="{FF2B5EF4-FFF2-40B4-BE49-F238E27FC236}">
                <a16:creationId xmlns:a16="http://schemas.microsoft.com/office/drawing/2014/main" id="{CB3DD5C8-6E4E-1A44-8BD7-49C26016F258}"/>
              </a:ext>
            </a:extLst>
          </p:cNvPr>
          <p:cNvPicPr>
            <a:picLocks noChangeAspect="1"/>
          </p:cNvPicPr>
          <p:nvPr/>
        </p:nvPicPr>
        <p:blipFill>
          <a:blip r:embed="rId2"/>
          <a:stretch>
            <a:fillRect/>
          </a:stretch>
        </p:blipFill>
        <p:spPr>
          <a:xfrm>
            <a:off x="-154236" y="1200149"/>
            <a:ext cx="6320390" cy="2743201"/>
          </a:xfrm>
          <a:prstGeom prst="rect">
            <a:avLst/>
          </a:prstGeom>
        </p:spPr>
      </p:pic>
      <p:pic>
        <p:nvPicPr>
          <p:cNvPr id="13" name="Picture 12">
            <a:extLst>
              <a:ext uri="{FF2B5EF4-FFF2-40B4-BE49-F238E27FC236}">
                <a16:creationId xmlns:a16="http://schemas.microsoft.com/office/drawing/2014/main" id="{1084F203-C1CA-1649-9845-8529DDE263A1}"/>
              </a:ext>
            </a:extLst>
          </p:cNvPr>
          <p:cNvPicPr>
            <a:picLocks noChangeAspect="1"/>
          </p:cNvPicPr>
          <p:nvPr/>
        </p:nvPicPr>
        <p:blipFill>
          <a:blip r:embed="rId3"/>
          <a:stretch>
            <a:fillRect/>
          </a:stretch>
        </p:blipFill>
        <p:spPr>
          <a:xfrm>
            <a:off x="4343401" y="1200150"/>
            <a:ext cx="6320389" cy="2743200"/>
          </a:xfrm>
          <a:prstGeom prst="rect">
            <a:avLst/>
          </a:prstGeom>
        </p:spPr>
      </p:pic>
    </p:spTree>
    <p:extLst>
      <p:ext uri="{BB962C8B-B14F-4D97-AF65-F5344CB8AC3E}">
        <p14:creationId xmlns:p14="http://schemas.microsoft.com/office/powerpoint/2010/main" val="2206961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66</a:t>
            </a:fld>
            <a:endParaRPr lang="en-US" dirty="0"/>
          </a:p>
        </p:txBody>
      </p:sp>
      <p:pic>
        <p:nvPicPr>
          <p:cNvPr id="11" name="Picture 10">
            <a:extLst>
              <a:ext uri="{FF2B5EF4-FFF2-40B4-BE49-F238E27FC236}">
                <a16:creationId xmlns:a16="http://schemas.microsoft.com/office/drawing/2014/main" id="{08CE5CE2-15B7-5042-9586-1BD3BA590983}"/>
              </a:ext>
            </a:extLst>
          </p:cNvPr>
          <p:cNvPicPr>
            <a:picLocks noChangeAspect="1"/>
          </p:cNvPicPr>
          <p:nvPr/>
        </p:nvPicPr>
        <p:blipFill>
          <a:blip r:embed="rId2"/>
          <a:stretch>
            <a:fillRect/>
          </a:stretch>
        </p:blipFill>
        <p:spPr>
          <a:xfrm>
            <a:off x="-154236" y="1200150"/>
            <a:ext cx="6320388" cy="2743200"/>
          </a:xfrm>
          <a:prstGeom prst="rect">
            <a:avLst/>
          </a:prstGeom>
        </p:spPr>
      </p:pic>
      <p:pic>
        <p:nvPicPr>
          <p:cNvPr id="12" name="Picture 11" descr="Icon&#10;&#10;Description automatically generated">
            <a:extLst>
              <a:ext uri="{FF2B5EF4-FFF2-40B4-BE49-F238E27FC236}">
                <a16:creationId xmlns:a16="http://schemas.microsoft.com/office/drawing/2014/main" id="{5F8ADBF8-9A26-EB4B-AEE0-D84985C356DB}"/>
              </a:ext>
            </a:extLst>
          </p:cNvPr>
          <p:cNvPicPr>
            <a:picLocks noChangeAspect="1"/>
          </p:cNvPicPr>
          <p:nvPr/>
        </p:nvPicPr>
        <p:blipFill>
          <a:blip r:embed="rId3"/>
          <a:stretch>
            <a:fillRect/>
          </a:stretch>
        </p:blipFill>
        <p:spPr>
          <a:xfrm>
            <a:off x="4343401" y="1200150"/>
            <a:ext cx="6320389" cy="2743200"/>
          </a:xfrm>
          <a:prstGeom prst="rect">
            <a:avLst/>
          </a:prstGeom>
        </p:spPr>
      </p:pic>
    </p:spTree>
    <p:extLst>
      <p:ext uri="{BB962C8B-B14F-4D97-AF65-F5344CB8AC3E}">
        <p14:creationId xmlns:p14="http://schemas.microsoft.com/office/powerpoint/2010/main" val="3692022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67</a:t>
            </a:fld>
            <a:endParaRPr lang="en-US" dirty="0"/>
          </a:p>
        </p:txBody>
      </p:sp>
      <p:cxnSp>
        <p:nvCxnSpPr>
          <p:cNvPr id="15" name="Straight Arrow Connector 14">
            <a:extLst>
              <a:ext uri="{FF2B5EF4-FFF2-40B4-BE49-F238E27FC236}">
                <a16:creationId xmlns:a16="http://schemas.microsoft.com/office/drawing/2014/main" id="{6A8A6BEC-A3B2-FE40-A68C-ADAB1104FBC2}"/>
              </a:ext>
            </a:extLst>
          </p:cNvPr>
          <p:cNvCxnSpPr>
            <a:cxnSpLocks/>
          </p:cNvCxnSpPr>
          <p:nvPr/>
        </p:nvCxnSpPr>
        <p:spPr bwMode="auto">
          <a:xfrm>
            <a:off x="2048540" y="1511839"/>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pic>
        <p:nvPicPr>
          <p:cNvPr id="19" name="Picture 18" descr="A picture containing indoor, table, sitting, large&#10;&#10;Description automatically generated">
            <a:extLst>
              <a:ext uri="{FF2B5EF4-FFF2-40B4-BE49-F238E27FC236}">
                <a16:creationId xmlns:a16="http://schemas.microsoft.com/office/drawing/2014/main" id="{80A68082-1BB4-8C41-8824-E9B292EC5C3B}"/>
              </a:ext>
            </a:extLst>
          </p:cNvPr>
          <p:cNvPicPr>
            <a:picLocks noChangeAspect="1"/>
          </p:cNvPicPr>
          <p:nvPr/>
        </p:nvPicPr>
        <p:blipFill>
          <a:blip r:embed="rId2"/>
          <a:stretch>
            <a:fillRect/>
          </a:stretch>
        </p:blipFill>
        <p:spPr>
          <a:xfrm>
            <a:off x="5640916" y="471789"/>
            <a:ext cx="2106796" cy="914400"/>
          </a:xfrm>
          <a:prstGeom prst="rect">
            <a:avLst/>
          </a:prstGeom>
        </p:spPr>
      </p:pic>
      <p:pic>
        <p:nvPicPr>
          <p:cNvPr id="20" name="Picture 19">
            <a:extLst>
              <a:ext uri="{FF2B5EF4-FFF2-40B4-BE49-F238E27FC236}">
                <a16:creationId xmlns:a16="http://schemas.microsoft.com/office/drawing/2014/main" id="{D8E59568-7E8F-784B-80FB-FA9DF59E9916}"/>
              </a:ext>
            </a:extLst>
          </p:cNvPr>
          <p:cNvPicPr>
            <a:picLocks noChangeAspect="1"/>
          </p:cNvPicPr>
          <p:nvPr/>
        </p:nvPicPr>
        <p:blipFill>
          <a:blip r:embed="rId3"/>
          <a:stretch>
            <a:fillRect/>
          </a:stretch>
        </p:blipFill>
        <p:spPr>
          <a:xfrm>
            <a:off x="6450554" y="478327"/>
            <a:ext cx="2106797" cy="914400"/>
          </a:xfrm>
          <a:prstGeom prst="rect">
            <a:avLst/>
          </a:prstGeom>
        </p:spPr>
      </p:pic>
      <p:pic>
        <p:nvPicPr>
          <p:cNvPr id="24" name="Picture 23">
            <a:extLst>
              <a:ext uri="{FF2B5EF4-FFF2-40B4-BE49-F238E27FC236}">
                <a16:creationId xmlns:a16="http://schemas.microsoft.com/office/drawing/2014/main" id="{5E6C8D8C-ED12-C24B-994B-85FCDF82BCB6}"/>
              </a:ext>
            </a:extLst>
          </p:cNvPr>
          <p:cNvPicPr>
            <a:picLocks noChangeAspect="1"/>
          </p:cNvPicPr>
          <p:nvPr/>
        </p:nvPicPr>
        <p:blipFill>
          <a:blip r:embed="rId4"/>
          <a:stretch>
            <a:fillRect/>
          </a:stretch>
        </p:blipFill>
        <p:spPr>
          <a:xfrm>
            <a:off x="3358827" y="475058"/>
            <a:ext cx="2106796" cy="914400"/>
          </a:xfrm>
          <a:prstGeom prst="rect">
            <a:avLst/>
          </a:prstGeom>
        </p:spPr>
      </p:pic>
      <p:pic>
        <p:nvPicPr>
          <p:cNvPr id="29" name="Picture 28" descr="Icon&#10;&#10;Description automatically generated">
            <a:extLst>
              <a:ext uri="{FF2B5EF4-FFF2-40B4-BE49-F238E27FC236}">
                <a16:creationId xmlns:a16="http://schemas.microsoft.com/office/drawing/2014/main" id="{35F18FA4-4D4F-4A42-8A49-C753730DE366}"/>
              </a:ext>
            </a:extLst>
          </p:cNvPr>
          <p:cNvPicPr>
            <a:picLocks noChangeAspect="1"/>
          </p:cNvPicPr>
          <p:nvPr/>
        </p:nvPicPr>
        <p:blipFill>
          <a:blip r:embed="rId5"/>
          <a:stretch>
            <a:fillRect/>
          </a:stretch>
        </p:blipFill>
        <p:spPr>
          <a:xfrm>
            <a:off x="4174584" y="471789"/>
            <a:ext cx="2106797" cy="914400"/>
          </a:xfrm>
          <a:prstGeom prst="rect">
            <a:avLst/>
          </a:prstGeom>
        </p:spPr>
      </p:pic>
      <p:pic>
        <p:nvPicPr>
          <p:cNvPr id="31" name="Picture 30">
            <a:extLst>
              <a:ext uri="{FF2B5EF4-FFF2-40B4-BE49-F238E27FC236}">
                <a16:creationId xmlns:a16="http://schemas.microsoft.com/office/drawing/2014/main" id="{7D14BE6B-C050-4649-89FB-078DD67AB462}"/>
              </a:ext>
            </a:extLst>
          </p:cNvPr>
          <p:cNvPicPr>
            <a:picLocks noChangeAspect="1"/>
          </p:cNvPicPr>
          <p:nvPr/>
        </p:nvPicPr>
        <p:blipFill>
          <a:blip r:embed="rId6"/>
          <a:stretch>
            <a:fillRect/>
          </a:stretch>
        </p:blipFill>
        <p:spPr>
          <a:xfrm>
            <a:off x="1066330" y="475058"/>
            <a:ext cx="2106796" cy="914400"/>
          </a:xfrm>
          <a:prstGeom prst="rect">
            <a:avLst/>
          </a:prstGeom>
        </p:spPr>
      </p:pic>
      <p:pic>
        <p:nvPicPr>
          <p:cNvPr id="33" name="Picture 32" descr="Icon&#10;&#10;Description automatically generated">
            <a:extLst>
              <a:ext uri="{FF2B5EF4-FFF2-40B4-BE49-F238E27FC236}">
                <a16:creationId xmlns:a16="http://schemas.microsoft.com/office/drawing/2014/main" id="{33B0B1ED-45E4-9D42-B115-F34A6FD56A57}"/>
              </a:ext>
            </a:extLst>
          </p:cNvPr>
          <p:cNvPicPr>
            <a:picLocks noChangeAspect="1"/>
          </p:cNvPicPr>
          <p:nvPr/>
        </p:nvPicPr>
        <p:blipFill>
          <a:blip r:embed="rId7"/>
          <a:stretch>
            <a:fillRect/>
          </a:stretch>
        </p:blipFill>
        <p:spPr>
          <a:xfrm>
            <a:off x="1867152" y="478327"/>
            <a:ext cx="2106797" cy="914400"/>
          </a:xfrm>
          <a:prstGeom prst="rect">
            <a:avLst/>
          </a:prstGeom>
        </p:spPr>
      </p:pic>
    </p:spTree>
    <p:extLst>
      <p:ext uri="{BB962C8B-B14F-4D97-AF65-F5344CB8AC3E}">
        <p14:creationId xmlns:p14="http://schemas.microsoft.com/office/powerpoint/2010/main" val="1887804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68</a:t>
            </a:fld>
            <a:endParaRPr lang="en-US" dirty="0"/>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10" name="TextBox 9">
            <a:extLst>
              <a:ext uri="{FF2B5EF4-FFF2-40B4-BE49-F238E27FC236}">
                <a16:creationId xmlns:a16="http://schemas.microsoft.com/office/drawing/2014/main" id="{924EAD84-4A6F-D04E-B6BD-EE7F031ACD28}"/>
              </a:ext>
            </a:extLst>
          </p:cNvPr>
          <p:cNvSpPr txBox="1"/>
          <p:nvPr/>
        </p:nvSpPr>
        <p:spPr>
          <a:xfrm>
            <a:off x="2661598" y="1694182"/>
            <a:ext cx="3811942"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consider a graph whose vertices are partitioned</a:t>
            </a:r>
          </a:p>
        </p:txBody>
      </p:sp>
      <p:cxnSp>
        <p:nvCxnSpPr>
          <p:cNvPr id="15" name="Straight Arrow Connector 14">
            <a:extLst>
              <a:ext uri="{FF2B5EF4-FFF2-40B4-BE49-F238E27FC236}">
                <a16:creationId xmlns:a16="http://schemas.microsoft.com/office/drawing/2014/main" id="{6A8A6BEC-A3B2-FE40-A68C-ADAB1104FBC2}"/>
              </a:ext>
            </a:extLst>
          </p:cNvPr>
          <p:cNvCxnSpPr>
            <a:cxnSpLocks/>
          </p:cNvCxnSpPr>
          <p:nvPr/>
        </p:nvCxnSpPr>
        <p:spPr bwMode="auto">
          <a:xfrm>
            <a:off x="2048540" y="1511839"/>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26242-BE6F-D14D-9F01-6DD8A307C23E}"/>
              </a:ext>
            </a:extLst>
          </p:cNvPr>
          <p:cNvCxnSpPr>
            <a:cxnSpLocks/>
          </p:cNvCxnSpPr>
          <p:nvPr/>
        </p:nvCxnSpPr>
        <p:spPr bwMode="auto">
          <a:xfrm>
            <a:off x="2048539" y="2093377"/>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pic>
        <p:nvPicPr>
          <p:cNvPr id="19" name="Picture 18" descr="A picture containing indoor, table, sitting, large&#10;&#10;Description automatically generated">
            <a:extLst>
              <a:ext uri="{FF2B5EF4-FFF2-40B4-BE49-F238E27FC236}">
                <a16:creationId xmlns:a16="http://schemas.microsoft.com/office/drawing/2014/main" id="{BC911E01-597F-4344-9082-2905EA080801}"/>
              </a:ext>
            </a:extLst>
          </p:cNvPr>
          <p:cNvPicPr>
            <a:picLocks noChangeAspect="1"/>
          </p:cNvPicPr>
          <p:nvPr/>
        </p:nvPicPr>
        <p:blipFill>
          <a:blip r:embed="rId2"/>
          <a:stretch>
            <a:fillRect/>
          </a:stretch>
        </p:blipFill>
        <p:spPr>
          <a:xfrm>
            <a:off x="5640916" y="471789"/>
            <a:ext cx="2106796" cy="914400"/>
          </a:xfrm>
          <a:prstGeom prst="rect">
            <a:avLst/>
          </a:prstGeom>
        </p:spPr>
      </p:pic>
      <p:pic>
        <p:nvPicPr>
          <p:cNvPr id="20" name="Picture 19">
            <a:extLst>
              <a:ext uri="{FF2B5EF4-FFF2-40B4-BE49-F238E27FC236}">
                <a16:creationId xmlns:a16="http://schemas.microsoft.com/office/drawing/2014/main" id="{3A35A6CE-973F-814E-B6BE-326E24CC6ED6}"/>
              </a:ext>
            </a:extLst>
          </p:cNvPr>
          <p:cNvPicPr>
            <a:picLocks noChangeAspect="1"/>
          </p:cNvPicPr>
          <p:nvPr/>
        </p:nvPicPr>
        <p:blipFill>
          <a:blip r:embed="rId3"/>
          <a:stretch>
            <a:fillRect/>
          </a:stretch>
        </p:blipFill>
        <p:spPr>
          <a:xfrm>
            <a:off x="6450554" y="478327"/>
            <a:ext cx="2106797" cy="914400"/>
          </a:xfrm>
          <a:prstGeom prst="rect">
            <a:avLst/>
          </a:prstGeom>
        </p:spPr>
      </p:pic>
      <p:pic>
        <p:nvPicPr>
          <p:cNvPr id="24" name="Picture 23">
            <a:extLst>
              <a:ext uri="{FF2B5EF4-FFF2-40B4-BE49-F238E27FC236}">
                <a16:creationId xmlns:a16="http://schemas.microsoft.com/office/drawing/2014/main" id="{AE45C03C-E890-064F-BD87-D2C4144510E3}"/>
              </a:ext>
            </a:extLst>
          </p:cNvPr>
          <p:cNvPicPr>
            <a:picLocks noChangeAspect="1"/>
          </p:cNvPicPr>
          <p:nvPr/>
        </p:nvPicPr>
        <p:blipFill>
          <a:blip r:embed="rId4"/>
          <a:stretch>
            <a:fillRect/>
          </a:stretch>
        </p:blipFill>
        <p:spPr>
          <a:xfrm>
            <a:off x="3358827" y="475058"/>
            <a:ext cx="2106796" cy="914400"/>
          </a:xfrm>
          <a:prstGeom prst="rect">
            <a:avLst/>
          </a:prstGeom>
        </p:spPr>
      </p:pic>
      <p:pic>
        <p:nvPicPr>
          <p:cNvPr id="29" name="Picture 28" descr="Icon&#10;&#10;Description automatically generated">
            <a:extLst>
              <a:ext uri="{FF2B5EF4-FFF2-40B4-BE49-F238E27FC236}">
                <a16:creationId xmlns:a16="http://schemas.microsoft.com/office/drawing/2014/main" id="{5C46AA5E-54CE-3A40-BF36-8149BB371C6A}"/>
              </a:ext>
            </a:extLst>
          </p:cNvPr>
          <p:cNvPicPr>
            <a:picLocks noChangeAspect="1"/>
          </p:cNvPicPr>
          <p:nvPr/>
        </p:nvPicPr>
        <p:blipFill>
          <a:blip r:embed="rId5"/>
          <a:stretch>
            <a:fillRect/>
          </a:stretch>
        </p:blipFill>
        <p:spPr>
          <a:xfrm>
            <a:off x="4174584" y="471789"/>
            <a:ext cx="2106797" cy="914400"/>
          </a:xfrm>
          <a:prstGeom prst="rect">
            <a:avLst/>
          </a:prstGeom>
        </p:spPr>
      </p:pic>
      <p:pic>
        <p:nvPicPr>
          <p:cNvPr id="31" name="Picture 30">
            <a:extLst>
              <a:ext uri="{FF2B5EF4-FFF2-40B4-BE49-F238E27FC236}">
                <a16:creationId xmlns:a16="http://schemas.microsoft.com/office/drawing/2014/main" id="{E5DDB8FA-27A5-1A4E-BE72-4024634C6B57}"/>
              </a:ext>
            </a:extLst>
          </p:cNvPr>
          <p:cNvPicPr>
            <a:picLocks noChangeAspect="1"/>
          </p:cNvPicPr>
          <p:nvPr/>
        </p:nvPicPr>
        <p:blipFill>
          <a:blip r:embed="rId6"/>
          <a:stretch>
            <a:fillRect/>
          </a:stretch>
        </p:blipFill>
        <p:spPr>
          <a:xfrm>
            <a:off x="1066330" y="475058"/>
            <a:ext cx="2106796" cy="914400"/>
          </a:xfrm>
          <a:prstGeom prst="rect">
            <a:avLst/>
          </a:prstGeom>
        </p:spPr>
      </p:pic>
      <p:pic>
        <p:nvPicPr>
          <p:cNvPr id="33" name="Picture 32" descr="Icon&#10;&#10;Description automatically generated">
            <a:extLst>
              <a:ext uri="{FF2B5EF4-FFF2-40B4-BE49-F238E27FC236}">
                <a16:creationId xmlns:a16="http://schemas.microsoft.com/office/drawing/2014/main" id="{E17917BF-CDDE-B245-BD2B-9E1DB99A6200}"/>
              </a:ext>
            </a:extLst>
          </p:cNvPr>
          <p:cNvPicPr>
            <a:picLocks noChangeAspect="1"/>
          </p:cNvPicPr>
          <p:nvPr/>
        </p:nvPicPr>
        <p:blipFill>
          <a:blip r:embed="rId7"/>
          <a:stretch>
            <a:fillRect/>
          </a:stretch>
        </p:blipFill>
        <p:spPr>
          <a:xfrm>
            <a:off x="1867152" y="478327"/>
            <a:ext cx="2106797" cy="914400"/>
          </a:xfrm>
          <a:prstGeom prst="rect">
            <a:avLst/>
          </a:prstGeom>
        </p:spPr>
      </p:pic>
    </p:spTree>
    <p:extLst>
      <p:ext uri="{BB962C8B-B14F-4D97-AF65-F5344CB8AC3E}">
        <p14:creationId xmlns:p14="http://schemas.microsoft.com/office/powerpoint/2010/main" val="1177444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69</a:t>
            </a:fld>
            <a:endParaRPr lang="en-US" dirty="0"/>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pic>
        <p:nvPicPr>
          <p:cNvPr id="7" name="Picture 6">
            <a:extLst>
              <a:ext uri="{FF2B5EF4-FFF2-40B4-BE49-F238E27FC236}">
                <a16:creationId xmlns:a16="http://schemas.microsoft.com/office/drawing/2014/main" id="{329914CE-5701-1D47-ADD4-AC16BC1933C3}"/>
              </a:ext>
            </a:extLst>
          </p:cNvPr>
          <p:cNvPicPr>
            <a:picLocks noChangeAspect="1"/>
          </p:cNvPicPr>
          <p:nvPr/>
        </p:nvPicPr>
        <p:blipFill>
          <a:blip r:embed="rId2"/>
          <a:stretch>
            <a:fillRect/>
          </a:stretch>
        </p:blipFill>
        <p:spPr>
          <a:xfrm>
            <a:off x="6451599" y="2617643"/>
            <a:ext cx="1270000" cy="266700"/>
          </a:xfrm>
          <a:prstGeom prst="rect">
            <a:avLst/>
          </a:prstGeom>
        </p:spPr>
      </p:pic>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10" name="TextBox 9">
            <a:extLst>
              <a:ext uri="{FF2B5EF4-FFF2-40B4-BE49-F238E27FC236}">
                <a16:creationId xmlns:a16="http://schemas.microsoft.com/office/drawing/2014/main" id="{924EAD84-4A6F-D04E-B6BD-EE7F031ACD28}"/>
              </a:ext>
            </a:extLst>
          </p:cNvPr>
          <p:cNvSpPr txBox="1"/>
          <p:nvPr/>
        </p:nvSpPr>
        <p:spPr>
          <a:xfrm>
            <a:off x="2661598" y="1694182"/>
            <a:ext cx="3811942"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consider a graph whose vertices are partitioned</a:t>
            </a:r>
          </a:p>
        </p:txBody>
      </p:sp>
      <p:sp>
        <p:nvSpPr>
          <p:cNvPr id="11" name="TextBox 10">
            <a:extLst>
              <a:ext uri="{FF2B5EF4-FFF2-40B4-BE49-F238E27FC236}">
                <a16:creationId xmlns:a16="http://schemas.microsoft.com/office/drawing/2014/main" id="{CCC6F34D-86A0-B646-979A-7FF8B8A8C273}"/>
              </a:ext>
            </a:extLst>
          </p:cNvPr>
          <p:cNvSpPr txBox="1"/>
          <p:nvPr/>
        </p:nvSpPr>
        <p:spPr>
          <a:xfrm>
            <a:off x="2501311" y="2275719"/>
            <a:ext cx="4132543"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use QRAC to embed and create 2-local Hamiltonian</a:t>
            </a:r>
          </a:p>
        </p:txBody>
      </p:sp>
      <p:cxnSp>
        <p:nvCxnSpPr>
          <p:cNvPr id="15" name="Straight Arrow Connector 14">
            <a:extLst>
              <a:ext uri="{FF2B5EF4-FFF2-40B4-BE49-F238E27FC236}">
                <a16:creationId xmlns:a16="http://schemas.microsoft.com/office/drawing/2014/main" id="{6A8A6BEC-A3B2-FE40-A68C-ADAB1104FBC2}"/>
              </a:ext>
            </a:extLst>
          </p:cNvPr>
          <p:cNvCxnSpPr>
            <a:cxnSpLocks/>
          </p:cNvCxnSpPr>
          <p:nvPr/>
        </p:nvCxnSpPr>
        <p:spPr bwMode="auto">
          <a:xfrm>
            <a:off x="2048540" y="1511839"/>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26242-BE6F-D14D-9F01-6DD8A307C23E}"/>
              </a:ext>
            </a:extLst>
          </p:cNvPr>
          <p:cNvCxnSpPr>
            <a:cxnSpLocks/>
          </p:cNvCxnSpPr>
          <p:nvPr/>
        </p:nvCxnSpPr>
        <p:spPr bwMode="auto">
          <a:xfrm>
            <a:off x="2048539" y="2093377"/>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pic>
        <p:nvPicPr>
          <p:cNvPr id="19" name="Picture 18" descr="A picture containing indoor, table, sitting, large&#10;&#10;Description automatically generated">
            <a:extLst>
              <a:ext uri="{FF2B5EF4-FFF2-40B4-BE49-F238E27FC236}">
                <a16:creationId xmlns:a16="http://schemas.microsoft.com/office/drawing/2014/main" id="{BC911E01-597F-4344-9082-2905EA080801}"/>
              </a:ext>
            </a:extLst>
          </p:cNvPr>
          <p:cNvPicPr>
            <a:picLocks noChangeAspect="1"/>
          </p:cNvPicPr>
          <p:nvPr/>
        </p:nvPicPr>
        <p:blipFill>
          <a:blip r:embed="rId3"/>
          <a:stretch>
            <a:fillRect/>
          </a:stretch>
        </p:blipFill>
        <p:spPr>
          <a:xfrm>
            <a:off x="5640916" y="471789"/>
            <a:ext cx="2106796" cy="914400"/>
          </a:xfrm>
          <a:prstGeom prst="rect">
            <a:avLst/>
          </a:prstGeom>
        </p:spPr>
      </p:pic>
      <p:pic>
        <p:nvPicPr>
          <p:cNvPr id="20" name="Picture 19">
            <a:extLst>
              <a:ext uri="{FF2B5EF4-FFF2-40B4-BE49-F238E27FC236}">
                <a16:creationId xmlns:a16="http://schemas.microsoft.com/office/drawing/2014/main" id="{3A35A6CE-973F-814E-B6BE-326E24CC6ED6}"/>
              </a:ext>
            </a:extLst>
          </p:cNvPr>
          <p:cNvPicPr>
            <a:picLocks noChangeAspect="1"/>
          </p:cNvPicPr>
          <p:nvPr/>
        </p:nvPicPr>
        <p:blipFill>
          <a:blip r:embed="rId4"/>
          <a:stretch>
            <a:fillRect/>
          </a:stretch>
        </p:blipFill>
        <p:spPr>
          <a:xfrm>
            <a:off x="6450554" y="478327"/>
            <a:ext cx="2106797" cy="914400"/>
          </a:xfrm>
          <a:prstGeom prst="rect">
            <a:avLst/>
          </a:prstGeom>
        </p:spPr>
      </p:pic>
      <p:pic>
        <p:nvPicPr>
          <p:cNvPr id="24" name="Picture 23">
            <a:extLst>
              <a:ext uri="{FF2B5EF4-FFF2-40B4-BE49-F238E27FC236}">
                <a16:creationId xmlns:a16="http://schemas.microsoft.com/office/drawing/2014/main" id="{AE45C03C-E890-064F-BD87-D2C4144510E3}"/>
              </a:ext>
            </a:extLst>
          </p:cNvPr>
          <p:cNvPicPr>
            <a:picLocks noChangeAspect="1"/>
          </p:cNvPicPr>
          <p:nvPr/>
        </p:nvPicPr>
        <p:blipFill>
          <a:blip r:embed="rId5"/>
          <a:stretch>
            <a:fillRect/>
          </a:stretch>
        </p:blipFill>
        <p:spPr>
          <a:xfrm>
            <a:off x="3358827" y="475058"/>
            <a:ext cx="2106796" cy="914400"/>
          </a:xfrm>
          <a:prstGeom prst="rect">
            <a:avLst/>
          </a:prstGeom>
        </p:spPr>
      </p:pic>
      <p:pic>
        <p:nvPicPr>
          <p:cNvPr id="29" name="Picture 28" descr="Icon&#10;&#10;Description automatically generated">
            <a:extLst>
              <a:ext uri="{FF2B5EF4-FFF2-40B4-BE49-F238E27FC236}">
                <a16:creationId xmlns:a16="http://schemas.microsoft.com/office/drawing/2014/main" id="{5C46AA5E-54CE-3A40-BF36-8149BB371C6A}"/>
              </a:ext>
            </a:extLst>
          </p:cNvPr>
          <p:cNvPicPr>
            <a:picLocks noChangeAspect="1"/>
          </p:cNvPicPr>
          <p:nvPr/>
        </p:nvPicPr>
        <p:blipFill>
          <a:blip r:embed="rId6"/>
          <a:stretch>
            <a:fillRect/>
          </a:stretch>
        </p:blipFill>
        <p:spPr>
          <a:xfrm>
            <a:off x="4174584" y="471789"/>
            <a:ext cx="2106797" cy="914400"/>
          </a:xfrm>
          <a:prstGeom prst="rect">
            <a:avLst/>
          </a:prstGeom>
        </p:spPr>
      </p:pic>
      <p:pic>
        <p:nvPicPr>
          <p:cNvPr id="31" name="Picture 30">
            <a:extLst>
              <a:ext uri="{FF2B5EF4-FFF2-40B4-BE49-F238E27FC236}">
                <a16:creationId xmlns:a16="http://schemas.microsoft.com/office/drawing/2014/main" id="{E5DDB8FA-27A5-1A4E-BE72-4024634C6B57}"/>
              </a:ext>
            </a:extLst>
          </p:cNvPr>
          <p:cNvPicPr>
            <a:picLocks noChangeAspect="1"/>
          </p:cNvPicPr>
          <p:nvPr/>
        </p:nvPicPr>
        <p:blipFill>
          <a:blip r:embed="rId7"/>
          <a:stretch>
            <a:fillRect/>
          </a:stretch>
        </p:blipFill>
        <p:spPr>
          <a:xfrm>
            <a:off x="1066330" y="475058"/>
            <a:ext cx="2106796" cy="914400"/>
          </a:xfrm>
          <a:prstGeom prst="rect">
            <a:avLst/>
          </a:prstGeom>
        </p:spPr>
      </p:pic>
      <p:pic>
        <p:nvPicPr>
          <p:cNvPr id="33" name="Picture 32" descr="Icon&#10;&#10;Description automatically generated">
            <a:extLst>
              <a:ext uri="{FF2B5EF4-FFF2-40B4-BE49-F238E27FC236}">
                <a16:creationId xmlns:a16="http://schemas.microsoft.com/office/drawing/2014/main" id="{E17917BF-CDDE-B245-BD2B-9E1DB99A6200}"/>
              </a:ext>
            </a:extLst>
          </p:cNvPr>
          <p:cNvPicPr>
            <a:picLocks noChangeAspect="1"/>
          </p:cNvPicPr>
          <p:nvPr/>
        </p:nvPicPr>
        <p:blipFill>
          <a:blip r:embed="rId8"/>
          <a:stretch>
            <a:fillRect/>
          </a:stretch>
        </p:blipFill>
        <p:spPr>
          <a:xfrm>
            <a:off x="1867152" y="478327"/>
            <a:ext cx="2106797" cy="914400"/>
          </a:xfrm>
          <a:prstGeom prst="rect">
            <a:avLst/>
          </a:prstGeom>
        </p:spPr>
      </p:pic>
      <p:pic>
        <p:nvPicPr>
          <p:cNvPr id="6" name="Picture 5">
            <a:extLst>
              <a:ext uri="{FF2B5EF4-FFF2-40B4-BE49-F238E27FC236}">
                <a16:creationId xmlns:a16="http://schemas.microsoft.com/office/drawing/2014/main" id="{194B8F73-EFDE-6B4F-92EC-72685B0C2F1E}"/>
              </a:ext>
            </a:extLst>
          </p:cNvPr>
          <p:cNvPicPr>
            <a:picLocks noChangeAspect="1"/>
          </p:cNvPicPr>
          <p:nvPr/>
        </p:nvPicPr>
        <p:blipFill>
          <a:blip r:embed="rId9"/>
          <a:stretch>
            <a:fillRect/>
          </a:stretch>
        </p:blipFill>
        <p:spPr>
          <a:xfrm>
            <a:off x="4064000" y="2617643"/>
            <a:ext cx="990600" cy="266700"/>
          </a:xfrm>
          <a:prstGeom prst="rect">
            <a:avLst/>
          </a:prstGeom>
        </p:spPr>
      </p:pic>
      <p:pic>
        <p:nvPicPr>
          <p:cNvPr id="3" name="Picture 2">
            <a:extLst>
              <a:ext uri="{FF2B5EF4-FFF2-40B4-BE49-F238E27FC236}">
                <a16:creationId xmlns:a16="http://schemas.microsoft.com/office/drawing/2014/main" id="{2BB6AB70-66DE-EA49-B8B3-1F216BAC1B90}"/>
              </a:ext>
            </a:extLst>
          </p:cNvPr>
          <p:cNvPicPr>
            <a:picLocks noChangeAspect="1"/>
          </p:cNvPicPr>
          <p:nvPr/>
        </p:nvPicPr>
        <p:blipFill>
          <a:blip r:embed="rId10"/>
          <a:stretch>
            <a:fillRect/>
          </a:stretch>
        </p:blipFill>
        <p:spPr>
          <a:xfrm>
            <a:off x="1718338" y="2617643"/>
            <a:ext cx="660400" cy="266700"/>
          </a:xfrm>
          <a:prstGeom prst="rect">
            <a:avLst/>
          </a:prstGeom>
        </p:spPr>
      </p:pic>
    </p:spTree>
    <p:extLst>
      <p:ext uri="{BB962C8B-B14F-4D97-AF65-F5344CB8AC3E}">
        <p14:creationId xmlns:p14="http://schemas.microsoft.com/office/powerpoint/2010/main" val="120899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8" name="Picture 7">
            <a:extLst>
              <a:ext uri="{FF2B5EF4-FFF2-40B4-BE49-F238E27FC236}">
                <a16:creationId xmlns:a16="http://schemas.microsoft.com/office/drawing/2014/main" id="{0374D0B7-C2C6-9A4C-A77A-4D35AF621A2E}"/>
              </a:ext>
            </a:extLst>
          </p:cNvPr>
          <p:cNvPicPr>
            <a:picLocks noChangeAspect="1"/>
          </p:cNvPicPr>
          <p:nvPr/>
        </p:nvPicPr>
        <p:blipFill>
          <a:blip r:embed="rId2"/>
          <a:stretch>
            <a:fillRect/>
          </a:stretch>
        </p:blipFill>
        <p:spPr>
          <a:xfrm>
            <a:off x="6978651" y="2286000"/>
            <a:ext cx="215900" cy="571500"/>
          </a:xfrm>
          <a:prstGeom prst="rect">
            <a:avLst/>
          </a:prstGeom>
        </p:spPr>
      </p:pic>
      <p:pic>
        <p:nvPicPr>
          <p:cNvPr id="9" name="Picture 8" descr="A picture containing object, light, sitting, dark&#10;&#10;Description automatically generated">
            <a:extLst>
              <a:ext uri="{FF2B5EF4-FFF2-40B4-BE49-F238E27FC236}">
                <a16:creationId xmlns:a16="http://schemas.microsoft.com/office/drawing/2014/main" id="{69F2611F-247D-4E49-8ACF-8F889C35A5B8}"/>
              </a:ext>
            </a:extLst>
          </p:cNvPr>
          <p:cNvPicPr>
            <a:picLocks noChangeAspect="1"/>
          </p:cNvPicPr>
          <p:nvPr/>
        </p:nvPicPr>
        <p:blipFill>
          <a:blip r:embed="rId3"/>
          <a:stretch>
            <a:fillRect/>
          </a:stretch>
        </p:blipFill>
        <p:spPr>
          <a:xfrm>
            <a:off x="-166253" y="1200150"/>
            <a:ext cx="6320389" cy="2743200"/>
          </a:xfrm>
          <a:prstGeom prst="rect">
            <a:avLst/>
          </a:prstGeom>
        </p:spPr>
      </p:pic>
    </p:spTree>
    <p:extLst>
      <p:ext uri="{BB962C8B-B14F-4D97-AF65-F5344CB8AC3E}">
        <p14:creationId xmlns:p14="http://schemas.microsoft.com/office/powerpoint/2010/main" val="265346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70</a:t>
            </a:fld>
            <a:endParaRPr lang="en-US" dirty="0"/>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pic>
        <p:nvPicPr>
          <p:cNvPr id="7" name="Picture 6">
            <a:extLst>
              <a:ext uri="{FF2B5EF4-FFF2-40B4-BE49-F238E27FC236}">
                <a16:creationId xmlns:a16="http://schemas.microsoft.com/office/drawing/2014/main" id="{329914CE-5701-1D47-ADD4-AC16BC1933C3}"/>
              </a:ext>
            </a:extLst>
          </p:cNvPr>
          <p:cNvPicPr>
            <a:picLocks noChangeAspect="1"/>
          </p:cNvPicPr>
          <p:nvPr/>
        </p:nvPicPr>
        <p:blipFill>
          <a:blip r:embed="rId2"/>
          <a:stretch>
            <a:fillRect/>
          </a:stretch>
        </p:blipFill>
        <p:spPr>
          <a:xfrm>
            <a:off x="6451599" y="2617643"/>
            <a:ext cx="1270000" cy="266700"/>
          </a:xfrm>
          <a:prstGeom prst="rect">
            <a:avLst/>
          </a:prstGeom>
        </p:spPr>
      </p:pic>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10" name="TextBox 9">
            <a:extLst>
              <a:ext uri="{FF2B5EF4-FFF2-40B4-BE49-F238E27FC236}">
                <a16:creationId xmlns:a16="http://schemas.microsoft.com/office/drawing/2014/main" id="{924EAD84-4A6F-D04E-B6BD-EE7F031ACD28}"/>
              </a:ext>
            </a:extLst>
          </p:cNvPr>
          <p:cNvSpPr txBox="1"/>
          <p:nvPr/>
        </p:nvSpPr>
        <p:spPr>
          <a:xfrm>
            <a:off x="2661598" y="1694182"/>
            <a:ext cx="3811942"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consider a graph whose vertices are partitioned</a:t>
            </a:r>
          </a:p>
        </p:txBody>
      </p:sp>
      <p:sp>
        <p:nvSpPr>
          <p:cNvPr id="11" name="TextBox 10">
            <a:extLst>
              <a:ext uri="{FF2B5EF4-FFF2-40B4-BE49-F238E27FC236}">
                <a16:creationId xmlns:a16="http://schemas.microsoft.com/office/drawing/2014/main" id="{CCC6F34D-86A0-B646-979A-7FF8B8A8C273}"/>
              </a:ext>
            </a:extLst>
          </p:cNvPr>
          <p:cNvSpPr txBox="1"/>
          <p:nvPr/>
        </p:nvSpPr>
        <p:spPr>
          <a:xfrm>
            <a:off x="2501311" y="2275719"/>
            <a:ext cx="4132543"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use QRAC to embed and create 2-local Hamiltonian</a:t>
            </a:r>
          </a:p>
        </p:txBody>
      </p:sp>
      <p:cxnSp>
        <p:nvCxnSpPr>
          <p:cNvPr id="15" name="Straight Arrow Connector 14">
            <a:extLst>
              <a:ext uri="{FF2B5EF4-FFF2-40B4-BE49-F238E27FC236}">
                <a16:creationId xmlns:a16="http://schemas.microsoft.com/office/drawing/2014/main" id="{6A8A6BEC-A3B2-FE40-A68C-ADAB1104FBC2}"/>
              </a:ext>
            </a:extLst>
          </p:cNvPr>
          <p:cNvCxnSpPr>
            <a:cxnSpLocks/>
          </p:cNvCxnSpPr>
          <p:nvPr/>
        </p:nvCxnSpPr>
        <p:spPr bwMode="auto">
          <a:xfrm>
            <a:off x="2048540" y="1511839"/>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26242-BE6F-D14D-9F01-6DD8A307C23E}"/>
              </a:ext>
            </a:extLst>
          </p:cNvPr>
          <p:cNvCxnSpPr>
            <a:cxnSpLocks/>
          </p:cNvCxnSpPr>
          <p:nvPr/>
        </p:nvCxnSpPr>
        <p:spPr bwMode="auto">
          <a:xfrm>
            <a:off x="2048539" y="2093377"/>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69B8E1D-ABA7-664B-86F0-E3EFF9CB7969}"/>
              </a:ext>
            </a:extLst>
          </p:cNvPr>
          <p:cNvSpPr txBox="1"/>
          <p:nvPr/>
        </p:nvSpPr>
        <p:spPr>
          <a:xfrm>
            <a:off x="2811901" y="3260093"/>
            <a:ext cx="3520194"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find maximum-energy eigenstate using VQE</a:t>
            </a:r>
          </a:p>
        </p:txBody>
      </p:sp>
      <p:cxnSp>
        <p:nvCxnSpPr>
          <p:cNvPr id="26" name="Straight Arrow Connector 25">
            <a:extLst>
              <a:ext uri="{FF2B5EF4-FFF2-40B4-BE49-F238E27FC236}">
                <a16:creationId xmlns:a16="http://schemas.microsoft.com/office/drawing/2014/main" id="{0F7E8252-764C-5141-ACF3-A452C35ED99F}"/>
              </a:ext>
            </a:extLst>
          </p:cNvPr>
          <p:cNvCxnSpPr>
            <a:cxnSpLocks/>
          </p:cNvCxnSpPr>
          <p:nvPr/>
        </p:nvCxnSpPr>
        <p:spPr bwMode="auto">
          <a:xfrm>
            <a:off x="2052969" y="3077750"/>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907BD35-C19B-BA4C-B0BB-900882E78363}"/>
              </a:ext>
            </a:extLst>
          </p:cNvPr>
          <p:cNvCxnSpPr>
            <a:cxnSpLocks/>
          </p:cNvCxnSpPr>
          <p:nvPr/>
        </p:nvCxnSpPr>
        <p:spPr bwMode="auto">
          <a:xfrm>
            <a:off x="2052968" y="3659288"/>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pic>
        <p:nvPicPr>
          <p:cNvPr id="19" name="Picture 18" descr="A picture containing indoor, table, sitting, large&#10;&#10;Description automatically generated">
            <a:extLst>
              <a:ext uri="{FF2B5EF4-FFF2-40B4-BE49-F238E27FC236}">
                <a16:creationId xmlns:a16="http://schemas.microsoft.com/office/drawing/2014/main" id="{BC911E01-597F-4344-9082-2905EA080801}"/>
              </a:ext>
            </a:extLst>
          </p:cNvPr>
          <p:cNvPicPr>
            <a:picLocks noChangeAspect="1"/>
          </p:cNvPicPr>
          <p:nvPr/>
        </p:nvPicPr>
        <p:blipFill>
          <a:blip r:embed="rId3"/>
          <a:stretch>
            <a:fillRect/>
          </a:stretch>
        </p:blipFill>
        <p:spPr>
          <a:xfrm>
            <a:off x="5640916" y="471789"/>
            <a:ext cx="2106796" cy="914400"/>
          </a:xfrm>
          <a:prstGeom prst="rect">
            <a:avLst/>
          </a:prstGeom>
        </p:spPr>
      </p:pic>
      <p:pic>
        <p:nvPicPr>
          <p:cNvPr id="20" name="Picture 19">
            <a:extLst>
              <a:ext uri="{FF2B5EF4-FFF2-40B4-BE49-F238E27FC236}">
                <a16:creationId xmlns:a16="http://schemas.microsoft.com/office/drawing/2014/main" id="{3A35A6CE-973F-814E-B6BE-326E24CC6ED6}"/>
              </a:ext>
            </a:extLst>
          </p:cNvPr>
          <p:cNvPicPr>
            <a:picLocks noChangeAspect="1"/>
          </p:cNvPicPr>
          <p:nvPr/>
        </p:nvPicPr>
        <p:blipFill>
          <a:blip r:embed="rId4"/>
          <a:stretch>
            <a:fillRect/>
          </a:stretch>
        </p:blipFill>
        <p:spPr>
          <a:xfrm>
            <a:off x="6450554" y="478327"/>
            <a:ext cx="2106797" cy="914400"/>
          </a:xfrm>
          <a:prstGeom prst="rect">
            <a:avLst/>
          </a:prstGeom>
        </p:spPr>
      </p:pic>
      <p:pic>
        <p:nvPicPr>
          <p:cNvPr id="24" name="Picture 23">
            <a:extLst>
              <a:ext uri="{FF2B5EF4-FFF2-40B4-BE49-F238E27FC236}">
                <a16:creationId xmlns:a16="http://schemas.microsoft.com/office/drawing/2014/main" id="{AE45C03C-E890-064F-BD87-D2C4144510E3}"/>
              </a:ext>
            </a:extLst>
          </p:cNvPr>
          <p:cNvPicPr>
            <a:picLocks noChangeAspect="1"/>
          </p:cNvPicPr>
          <p:nvPr/>
        </p:nvPicPr>
        <p:blipFill>
          <a:blip r:embed="rId5"/>
          <a:stretch>
            <a:fillRect/>
          </a:stretch>
        </p:blipFill>
        <p:spPr>
          <a:xfrm>
            <a:off x="3358827" y="475058"/>
            <a:ext cx="2106796" cy="914400"/>
          </a:xfrm>
          <a:prstGeom prst="rect">
            <a:avLst/>
          </a:prstGeom>
        </p:spPr>
      </p:pic>
      <p:pic>
        <p:nvPicPr>
          <p:cNvPr id="29" name="Picture 28" descr="Icon&#10;&#10;Description automatically generated">
            <a:extLst>
              <a:ext uri="{FF2B5EF4-FFF2-40B4-BE49-F238E27FC236}">
                <a16:creationId xmlns:a16="http://schemas.microsoft.com/office/drawing/2014/main" id="{5C46AA5E-54CE-3A40-BF36-8149BB371C6A}"/>
              </a:ext>
            </a:extLst>
          </p:cNvPr>
          <p:cNvPicPr>
            <a:picLocks noChangeAspect="1"/>
          </p:cNvPicPr>
          <p:nvPr/>
        </p:nvPicPr>
        <p:blipFill>
          <a:blip r:embed="rId6"/>
          <a:stretch>
            <a:fillRect/>
          </a:stretch>
        </p:blipFill>
        <p:spPr>
          <a:xfrm>
            <a:off x="4174584" y="471789"/>
            <a:ext cx="2106797" cy="914400"/>
          </a:xfrm>
          <a:prstGeom prst="rect">
            <a:avLst/>
          </a:prstGeom>
        </p:spPr>
      </p:pic>
      <p:pic>
        <p:nvPicPr>
          <p:cNvPr id="31" name="Picture 30">
            <a:extLst>
              <a:ext uri="{FF2B5EF4-FFF2-40B4-BE49-F238E27FC236}">
                <a16:creationId xmlns:a16="http://schemas.microsoft.com/office/drawing/2014/main" id="{E5DDB8FA-27A5-1A4E-BE72-4024634C6B57}"/>
              </a:ext>
            </a:extLst>
          </p:cNvPr>
          <p:cNvPicPr>
            <a:picLocks noChangeAspect="1"/>
          </p:cNvPicPr>
          <p:nvPr/>
        </p:nvPicPr>
        <p:blipFill>
          <a:blip r:embed="rId7"/>
          <a:stretch>
            <a:fillRect/>
          </a:stretch>
        </p:blipFill>
        <p:spPr>
          <a:xfrm>
            <a:off x="1066330" y="475058"/>
            <a:ext cx="2106796" cy="914400"/>
          </a:xfrm>
          <a:prstGeom prst="rect">
            <a:avLst/>
          </a:prstGeom>
        </p:spPr>
      </p:pic>
      <p:pic>
        <p:nvPicPr>
          <p:cNvPr id="33" name="Picture 32" descr="Icon&#10;&#10;Description automatically generated">
            <a:extLst>
              <a:ext uri="{FF2B5EF4-FFF2-40B4-BE49-F238E27FC236}">
                <a16:creationId xmlns:a16="http://schemas.microsoft.com/office/drawing/2014/main" id="{E17917BF-CDDE-B245-BD2B-9E1DB99A6200}"/>
              </a:ext>
            </a:extLst>
          </p:cNvPr>
          <p:cNvPicPr>
            <a:picLocks noChangeAspect="1"/>
          </p:cNvPicPr>
          <p:nvPr/>
        </p:nvPicPr>
        <p:blipFill>
          <a:blip r:embed="rId8"/>
          <a:stretch>
            <a:fillRect/>
          </a:stretch>
        </p:blipFill>
        <p:spPr>
          <a:xfrm>
            <a:off x="1867152" y="478327"/>
            <a:ext cx="2106797" cy="914400"/>
          </a:xfrm>
          <a:prstGeom prst="rect">
            <a:avLst/>
          </a:prstGeom>
        </p:spPr>
      </p:pic>
      <p:pic>
        <p:nvPicPr>
          <p:cNvPr id="6" name="Picture 5">
            <a:extLst>
              <a:ext uri="{FF2B5EF4-FFF2-40B4-BE49-F238E27FC236}">
                <a16:creationId xmlns:a16="http://schemas.microsoft.com/office/drawing/2014/main" id="{194B8F73-EFDE-6B4F-92EC-72685B0C2F1E}"/>
              </a:ext>
            </a:extLst>
          </p:cNvPr>
          <p:cNvPicPr>
            <a:picLocks noChangeAspect="1"/>
          </p:cNvPicPr>
          <p:nvPr/>
        </p:nvPicPr>
        <p:blipFill>
          <a:blip r:embed="rId9"/>
          <a:stretch>
            <a:fillRect/>
          </a:stretch>
        </p:blipFill>
        <p:spPr>
          <a:xfrm>
            <a:off x="4064000" y="2617643"/>
            <a:ext cx="990600" cy="266700"/>
          </a:xfrm>
          <a:prstGeom prst="rect">
            <a:avLst/>
          </a:prstGeom>
        </p:spPr>
      </p:pic>
      <p:pic>
        <p:nvPicPr>
          <p:cNvPr id="3" name="Picture 2">
            <a:extLst>
              <a:ext uri="{FF2B5EF4-FFF2-40B4-BE49-F238E27FC236}">
                <a16:creationId xmlns:a16="http://schemas.microsoft.com/office/drawing/2014/main" id="{2BB6AB70-66DE-EA49-B8B3-1F216BAC1B90}"/>
              </a:ext>
            </a:extLst>
          </p:cNvPr>
          <p:cNvPicPr>
            <a:picLocks noChangeAspect="1"/>
          </p:cNvPicPr>
          <p:nvPr/>
        </p:nvPicPr>
        <p:blipFill>
          <a:blip r:embed="rId10"/>
          <a:stretch>
            <a:fillRect/>
          </a:stretch>
        </p:blipFill>
        <p:spPr>
          <a:xfrm>
            <a:off x="1718338" y="2617643"/>
            <a:ext cx="660400" cy="266700"/>
          </a:xfrm>
          <a:prstGeom prst="rect">
            <a:avLst/>
          </a:prstGeom>
        </p:spPr>
      </p:pic>
    </p:spTree>
    <p:extLst>
      <p:ext uri="{BB962C8B-B14F-4D97-AF65-F5344CB8AC3E}">
        <p14:creationId xmlns:p14="http://schemas.microsoft.com/office/powerpoint/2010/main" val="14764056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6AEEDA-ECA0-1048-B7BF-58E4C05F2563}"/>
              </a:ext>
            </a:extLst>
          </p:cNvPr>
          <p:cNvPicPr>
            <a:picLocks noChangeAspect="1"/>
          </p:cNvPicPr>
          <p:nvPr/>
        </p:nvPicPr>
        <p:blipFill>
          <a:blip r:embed="rId2"/>
          <a:stretch>
            <a:fillRect/>
          </a:stretch>
        </p:blipFill>
        <p:spPr>
          <a:xfrm>
            <a:off x="1583186" y="4397469"/>
            <a:ext cx="952500" cy="266700"/>
          </a:xfrm>
          <a:prstGeom prst="rect">
            <a:avLst/>
          </a:prstGeom>
        </p:spPr>
      </p:pic>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71</a:t>
            </a:fld>
            <a:endParaRPr lang="en-US" dirty="0"/>
          </a:p>
        </p:txBody>
      </p:sp>
      <p:pic>
        <p:nvPicPr>
          <p:cNvPr id="9" name="Picture 8">
            <a:extLst>
              <a:ext uri="{FF2B5EF4-FFF2-40B4-BE49-F238E27FC236}">
                <a16:creationId xmlns:a16="http://schemas.microsoft.com/office/drawing/2014/main" id="{989DF161-6DA4-9F45-817E-18FB6937CB59}"/>
              </a:ext>
            </a:extLst>
          </p:cNvPr>
          <p:cNvPicPr>
            <a:picLocks noChangeAspect="1"/>
          </p:cNvPicPr>
          <p:nvPr/>
        </p:nvPicPr>
        <p:blipFill>
          <a:blip r:embed="rId3"/>
          <a:stretch>
            <a:fillRect/>
          </a:stretch>
        </p:blipFill>
        <p:spPr>
          <a:xfrm>
            <a:off x="6574170" y="4267200"/>
            <a:ext cx="1016000" cy="520700"/>
          </a:xfrm>
          <a:prstGeom prst="rect">
            <a:avLst/>
          </a:prstGeom>
        </p:spPr>
      </p:pic>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pic>
        <p:nvPicPr>
          <p:cNvPr id="8" name="Picture 7">
            <a:extLst>
              <a:ext uri="{FF2B5EF4-FFF2-40B4-BE49-F238E27FC236}">
                <a16:creationId xmlns:a16="http://schemas.microsoft.com/office/drawing/2014/main" id="{A6BAF228-D5F9-EB4E-B013-0273C33061EF}"/>
              </a:ext>
            </a:extLst>
          </p:cNvPr>
          <p:cNvPicPr>
            <a:picLocks noChangeAspect="1"/>
          </p:cNvPicPr>
          <p:nvPr/>
        </p:nvPicPr>
        <p:blipFill>
          <a:blip r:embed="rId4"/>
          <a:stretch>
            <a:fillRect/>
          </a:stretch>
        </p:blipFill>
        <p:spPr>
          <a:xfrm>
            <a:off x="4059569" y="4267200"/>
            <a:ext cx="1016000" cy="520700"/>
          </a:xfrm>
          <a:prstGeom prst="rect">
            <a:avLst/>
          </a:prstGeom>
        </p:spPr>
      </p:pic>
      <p:pic>
        <p:nvPicPr>
          <p:cNvPr id="7" name="Picture 6">
            <a:extLst>
              <a:ext uri="{FF2B5EF4-FFF2-40B4-BE49-F238E27FC236}">
                <a16:creationId xmlns:a16="http://schemas.microsoft.com/office/drawing/2014/main" id="{329914CE-5701-1D47-ADD4-AC16BC1933C3}"/>
              </a:ext>
            </a:extLst>
          </p:cNvPr>
          <p:cNvPicPr>
            <a:picLocks noChangeAspect="1"/>
          </p:cNvPicPr>
          <p:nvPr/>
        </p:nvPicPr>
        <p:blipFill>
          <a:blip r:embed="rId5"/>
          <a:stretch>
            <a:fillRect/>
          </a:stretch>
        </p:blipFill>
        <p:spPr>
          <a:xfrm>
            <a:off x="6451599" y="2617643"/>
            <a:ext cx="1270000" cy="266700"/>
          </a:xfrm>
          <a:prstGeom prst="rect">
            <a:avLst/>
          </a:prstGeom>
        </p:spPr>
      </p:pic>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Deformations</a:t>
            </a:r>
          </a:p>
        </p:txBody>
      </p:sp>
      <p:sp>
        <p:nvSpPr>
          <p:cNvPr id="10" name="TextBox 9">
            <a:extLst>
              <a:ext uri="{FF2B5EF4-FFF2-40B4-BE49-F238E27FC236}">
                <a16:creationId xmlns:a16="http://schemas.microsoft.com/office/drawing/2014/main" id="{924EAD84-4A6F-D04E-B6BD-EE7F031ACD28}"/>
              </a:ext>
            </a:extLst>
          </p:cNvPr>
          <p:cNvSpPr txBox="1"/>
          <p:nvPr/>
        </p:nvSpPr>
        <p:spPr>
          <a:xfrm>
            <a:off x="2661598" y="1694182"/>
            <a:ext cx="3811942"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consider a graph whose vertices are partitioned</a:t>
            </a:r>
          </a:p>
        </p:txBody>
      </p:sp>
      <p:sp>
        <p:nvSpPr>
          <p:cNvPr id="11" name="TextBox 10">
            <a:extLst>
              <a:ext uri="{FF2B5EF4-FFF2-40B4-BE49-F238E27FC236}">
                <a16:creationId xmlns:a16="http://schemas.microsoft.com/office/drawing/2014/main" id="{CCC6F34D-86A0-B646-979A-7FF8B8A8C273}"/>
              </a:ext>
            </a:extLst>
          </p:cNvPr>
          <p:cNvSpPr txBox="1"/>
          <p:nvPr/>
        </p:nvSpPr>
        <p:spPr>
          <a:xfrm>
            <a:off x="2501311" y="2275719"/>
            <a:ext cx="4132543"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use QRAC to embed and create 2-local Hamiltonian</a:t>
            </a:r>
          </a:p>
        </p:txBody>
      </p:sp>
      <p:cxnSp>
        <p:nvCxnSpPr>
          <p:cNvPr id="15" name="Straight Arrow Connector 14">
            <a:extLst>
              <a:ext uri="{FF2B5EF4-FFF2-40B4-BE49-F238E27FC236}">
                <a16:creationId xmlns:a16="http://schemas.microsoft.com/office/drawing/2014/main" id="{6A8A6BEC-A3B2-FE40-A68C-ADAB1104FBC2}"/>
              </a:ext>
            </a:extLst>
          </p:cNvPr>
          <p:cNvCxnSpPr>
            <a:cxnSpLocks/>
          </p:cNvCxnSpPr>
          <p:nvPr/>
        </p:nvCxnSpPr>
        <p:spPr bwMode="auto">
          <a:xfrm>
            <a:off x="2048540" y="1511839"/>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B626242-BE6F-D14D-9F01-6DD8A307C23E}"/>
              </a:ext>
            </a:extLst>
          </p:cNvPr>
          <p:cNvCxnSpPr>
            <a:cxnSpLocks/>
          </p:cNvCxnSpPr>
          <p:nvPr/>
        </p:nvCxnSpPr>
        <p:spPr bwMode="auto">
          <a:xfrm>
            <a:off x="2048539" y="2093377"/>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69B8E1D-ABA7-664B-86F0-E3EFF9CB7969}"/>
              </a:ext>
            </a:extLst>
          </p:cNvPr>
          <p:cNvSpPr txBox="1"/>
          <p:nvPr/>
        </p:nvSpPr>
        <p:spPr>
          <a:xfrm>
            <a:off x="2811901" y="3260093"/>
            <a:ext cx="3520194"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find maximum-energy eigenstate using VQE</a:t>
            </a:r>
          </a:p>
        </p:txBody>
      </p:sp>
      <p:cxnSp>
        <p:nvCxnSpPr>
          <p:cNvPr id="26" name="Straight Arrow Connector 25">
            <a:extLst>
              <a:ext uri="{FF2B5EF4-FFF2-40B4-BE49-F238E27FC236}">
                <a16:creationId xmlns:a16="http://schemas.microsoft.com/office/drawing/2014/main" id="{0F7E8252-764C-5141-ACF3-A452C35ED99F}"/>
              </a:ext>
            </a:extLst>
          </p:cNvPr>
          <p:cNvCxnSpPr>
            <a:cxnSpLocks/>
          </p:cNvCxnSpPr>
          <p:nvPr/>
        </p:nvCxnSpPr>
        <p:spPr bwMode="auto">
          <a:xfrm>
            <a:off x="2052969" y="3077750"/>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907BD35-C19B-BA4C-B0BB-900882E78363}"/>
              </a:ext>
            </a:extLst>
          </p:cNvPr>
          <p:cNvCxnSpPr>
            <a:cxnSpLocks/>
          </p:cNvCxnSpPr>
          <p:nvPr/>
        </p:nvCxnSpPr>
        <p:spPr bwMode="auto">
          <a:xfrm>
            <a:off x="2052968" y="3659288"/>
            <a:ext cx="5038061" cy="0"/>
          </a:xfrm>
          <a:prstGeom prst="straightConnector1">
            <a:avLst/>
          </a:prstGeom>
          <a:ln w="19050">
            <a:solidFill>
              <a:schemeClr val="bg1">
                <a:lumMod val="25000"/>
                <a:lumOff val="75000"/>
              </a:schemeClr>
            </a:solidFill>
            <a:headEnd type="none" w="med" len="med"/>
            <a:tailEnd type="none"/>
          </a:ln>
          <a:effectLst/>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B3AEFCF1-9DCF-F44E-9E2C-5658045D68DA}"/>
              </a:ext>
            </a:extLst>
          </p:cNvPr>
          <p:cNvSpPr txBox="1"/>
          <p:nvPr/>
        </p:nvSpPr>
        <p:spPr>
          <a:xfrm>
            <a:off x="3949234" y="3834004"/>
            <a:ext cx="1245534"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quantum round</a:t>
            </a:r>
          </a:p>
        </p:txBody>
      </p:sp>
      <p:pic>
        <p:nvPicPr>
          <p:cNvPr id="19" name="Picture 18" descr="A picture containing indoor, table, sitting, large&#10;&#10;Description automatically generated">
            <a:extLst>
              <a:ext uri="{FF2B5EF4-FFF2-40B4-BE49-F238E27FC236}">
                <a16:creationId xmlns:a16="http://schemas.microsoft.com/office/drawing/2014/main" id="{BC911E01-597F-4344-9082-2905EA080801}"/>
              </a:ext>
            </a:extLst>
          </p:cNvPr>
          <p:cNvPicPr>
            <a:picLocks noChangeAspect="1"/>
          </p:cNvPicPr>
          <p:nvPr/>
        </p:nvPicPr>
        <p:blipFill>
          <a:blip r:embed="rId6"/>
          <a:stretch>
            <a:fillRect/>
          </a:stretch>
        </p:blipFill>
        <p:spPr>
          <a:xfrm>
            <a:off x="5640916" y="471789"/>
            <a:ext cx="2106796" cy="914400"/>
          </a:xfrm>
          <a:prstGeom prst="rect">
            <a:avLst/>
          </a:prstGeom>
        </p:spPr>
      </p:pic>
      <p:pic>
        <p:nvPicPr>
          <p:cNvPr id="20" name="Picture 19">
            <a:extLst>
              <a:ext uri="{FF2B5EF4-FFF2-40B4-BE49-F238E27FC236}">
                <a16:creationId xmlns:a16="http://schemas.microsoft.com/office/drawing/2014/main" id="{3A35A6CE-973F-814E-B6BE-326E24CC6ED6}"/>
              </a:ext>
            </a:extLst>
          </p:cNvPr>
          <p:cNvPicPr>
            <a:picLocks noChangeAspect="1"/>
          </p:cNvPicPr>
          <p:nvPr/>
        </p:nvPicPr>
        <p:blipFill>
          <a:blip r:embed="rId7"/>
          <a:stretch>
            <a:fillRect/>
          </a:stretch>
        </p:blipFill>
        <p:spPr>
          <a:xfrm>
            <a:off x="6450554" y="478327"/>
            <a:ext cx="2106797" cy="914400"/>
          </a:xfrm>
          <a:prstGeom prst="rect">
            <a:avLst/>
          </a:prstGeom>
        </p:spPr>
      </p:pic>
      <p:pic>
        <p:nvPicPr>
          <p:cNvPr id="24" name="Picture 23">
            <a:extLst>
              <a:ext uri="{FF2B5EF4-FFF2-40B4-BE49-F238E27FC236}">
                <a16:creationId xmlns:a16="http://schemas.microsoft.com/office/drawing/2014/main" id="{AE45C03C-E890-064F-BD87-D2C4144510E3}"/>
              </a:ext>
            </a:extLst>
          </p:cNvPr>
          <p:cNvPicPr>
            <a:picLocks noChangeAspect="1"/>
          </p:cNvPicPr>
          <p:nvPr/>
        </p:nvPicPr>
        <p:blipFill>
          <a:blip r:embed="rId8"/>
          <a:stretch>
            <a:fillRect/>
          </a:stretch>
        </p:blipFill>
        <p:spPr>
          <a:xfrm>
            <a:off x="3358827" y="475058"/>
            <a:ext cx="2106796" cy="914400"/>
          </a:xfrm>
          <a:prstGeom prst="rect">
            <a:avLst/>
          </a:prstGeom>
        </p:spPr>
      </p:pic>
      <p:pic>
        <p:nvPicPr>
          <p:cNvPr id="29" name="Picture 28" descr="Icon&#10;&#10;Description automatically generated">
            <a:extLst>
              <a:ext uri="{FF2B5EF4-FFF2-40B4-BE49-F238E27FC236}">
                <a16:creationId xmlns:a16="http://schemas.microsoft.com/office/drawing/2014/main" id="{5C46AA5E-54CE-3A40-BF36-8149BB371C6A}"/>
              </a:ext>
            </a:extLst>
          </p:cNvPr>
          <p:cNvPicPr>
            <a:picLocks noChangeAspect="1"/>
          </p:cNvPicPr>
          <p:nvPr/>
        </p:nvPicPr>
        <p:blipFill>
          <a:blip r:embed="rId9"/>
          <a:stretch>
            <a:fillRect/>
          </a:stretch>
        </p:blipFill>
        <p:spPr>
          <a:xfrm>
            <a:off x="4174584" y="471789"/>
            <a:ext cx="2106797" cy="914400"/>
          </a:xfrm>
          <a:prstGeom prst="rect">
            <a:avLst/>
          </a:prstGeom>
        </p:spPr>
      </p:pic>
      <p:pic>
        <p:nvPicPr>
          <p:cNvPr id="31" name="Picture 30">
            <a:extLst>
              <a:ext uri="{FF2B5EF4-FFF2-40B4-BE49-F238E27FC236}">
                <a16:creationId xmlns:a16="http://schemas.microsoft.com/office/drawing/2014/main" id="{E5DDB8FA-27A5-1A4E-BE72-4024634C6B57}"/>
              </a:ext>
            </a:extLst>
          </p:cNvPr>
          <p:cNvPicPr>
            <a:picLocks noChangeAspect="1"/>
          </p:cNvPicPr>
          <p:nvPr/>
        </p:nvPicPr>
        <p:blipFill>
          <a:blip r:embed="rId10"/>
          <a:stretch>
            <a:fillRect/>
          </a:stretch>
        </p:blipFill>
        <p:spPr>
          <a:xfrm>
            <a:off x="1066330" y="475058"/>
            <a:ext cx="2106796" cy="914400"/>
          </a:xfrm>
          <a:prstGeom prst="rect">
            <a:avLst/>
          </a:prstGeom>
        </p:spPr>
      </p:pic>
      <p:pic>
        <p:nvPicPr>
          <p:cNvPr id="33" name="Picture 32" descr="Icon&#10;&#10;Description automatically generated">
            <a:extLst>
              <a:ext uri="{FF2B5EF4-FFF2-40B4-BE49-F238E27FC236}">
                <a16:creationId xmlns:a16="http://schemas.microsoft.com/office/drawing/2014/main" id="{E17917BF-CDDE-B245-BD2B-9E1DB99A6200}"/>
              </a:ext>
            </a:extLst>
          </p:cNvPr>
          <p:cNvPicPr>
            <a:picLocks noChangeAspect="1"/>
          </p:cNvPicPr>
          <p:nvPr/>
        </p:nvPicPr>
        <p:blipFill>
          <a:blip r:embed="rId11"/>
          <a:stretch>
            <a:fillRect/>
          </a:stretch>
        </p:blipFill>
        <p:spPr>
          <a:xfrm>
            <a:off x="1867152" y="478327"/>
            <a:ext cx="2106797" cy="914400"/>
          </a:xfrm>
          <a:prstGeom prst="rect">
            <a:avLst/>
          </a:prstGeom>
        </p:spPr>
      </p:pic>
      <p:pic>
        <p:nvPicPr>
          <p:cNvPr id="6" name="Picture 5">
            <a:extLst>
              <a:ext uri="{FF2B5EF4-FFF2-40B4-BE49-F238E27FC236}">
                <a16:creationId xmlns:a16="http://schemas.microsoft.com/office/drawing/2014/main" id="{194B8F73-EFDE-6B4F-92EC-72685B0C2F1E}"/>
              </a:ext>
            </a:extLst>
          </p:cNvPr>
          <p:cNvPicPr>
            <a:picLocks noChangeAspect="1"/>
          </p:cNvPicPr>
          <p:nvPr/>
        </p:nvPicPr>
        <p:blipFill>
          <a:blip r:embed="rId12"/>
          <a:stretch>
            <a:fillRect/>
          </a:stretch>
        </p:blipFill>
        <p:spPr>
          <a:xfrm>
            <a:off x="4064000" y="2617643"/>
            <a:ext cx="990600" cy="266700"/>
          </a:xfrm>
          <a:prstGeom prst="rect">
            <a:avLst/>
          </a:prstGeom>
        </p:spPr>
      </p:pic>
      <p:pic>
        <p:nvPicPr>
          <p:cNvPr id="3" name="Picture 2">
            <a:extLst>
              <a:ext uri="{FF2B5EF4-FFF2-40B4-BE49-F238E27FC236}">
                <a16:creationId xmlns:a16="http://schemas.microsoft.com/office/drawing/2014/main" id="{2BB6AB70-66DE-EA49-B8B3-1F216BAC1B90}"/>
              </a:ext>
            </a:extLst>
          </p:cNvPr>
          <p:cNvPicPr>
            <a:picLocks noChangeAspect="1"/>
          </p:cNvPicPr>
          <p:nvPr/>
        </p:nvPicPr>
        <p:blipFill>
          <a:blip r:embed="rId13"/>
          <a:stretch>
            <a:fillRect/>
          </a:stretch>
        </p:blipFill>
        <p:spPr>
          <a:xfrm>
            <a:off x="1718338" y="2617643"/>
            <a:ext cx="660400" cy="266700"/>
          </a:xfrm>
          <a:prstGeom prst="rect">
            <a:avLst/>
          </a:prstGeom>
        </p:spPr>
      </p:pic>
    </p:spTree>
    <p:extLst>
      <p:ext uri="{BB962C8B-B14F-4D97-AF65-F5344CB8AC3E}">
        <p14:creationId xmlns:p14="http://schemas.microsoft.com/office/powerpoint/2010/main" val="41056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8" name="Picture 7">
            <a:extLst>
              <a:ext uri="{FF2B5EF4-FFF2-40B4-BE49-F238E27FC236}">
                <a16:creationId xmlns:a16="http://schemas.microsoft.com/office/drawing/2014/main" id="{0374D0B7-C2C6-9A4C-A77A-4D35AF621A2E}"/>
              </a:ext>
            </a:extLst>
          </p:cNvPr>
          <p:cNvPicPr>
            <a:picLocks noChangeAspect="1"/>
          </p:cNvPicPr>
          <p:nvPr/>
        </p:nvPicPr>
        <p:blipFill>
          <a:blip r:embed="rId2"/>
          <a:stretch>
            <a:fillRect/>
          </a:stretch>
        </p:blipFill>
        <p:spPr>
          <a:xfrm>
            <a:off x="6978651" y="2286000"/>
            <a:ext cx="215900" cy="571500"/>
          </a:xfrm>
          <a:prstGeom prst="rect">
            <a:avLst/>
          </a:prstGeom>
        </p:spPr>
      </p:pic>
      <p:pic>
        <p:nvPicPr>
          <p:cNvPr id="9" name="Picture 8" descr="A picture containing object, light, dark, sitting&#10;&#10;Description automatically generated">
            <a:extLst>
              <a:ext uri="{FF2B5EF4-FFF2-40B4-BE49-F238E27FC236}">
                <a16:creationId xmlns:a16="http://schemas.microsoft.com/office/drawing/2014/main" id="{3EBF5879-40F5-7840-850C-65C919E8C8A4}"/>
              </a:ext>
            </a:extLst>
          </p:cNvPr>
          <p:cNvPicPr>
            <a:picLocks noChangeAspect="1"/>
          </p:cNvPicPr>
          <p:nvPr/>
        </p:nvPicPr>
        <p:blipFill>
          <a:blip r:embed="rId3"/>
          <a:stretch>
            <a:fillRect/>
          </a:stretch>
        </p:blipFill>
        <p:spPr>
          <a:xfrm>
            <a:off x="-166254" y="1200150"/>
            <a:ext cx="6320389" cy="2743200"/>
          </a:xfrm>
          <a:prstGeom prst="rect">
            <a:avLst/>
          </a:prstGeom>
        </p:spPr>
      </p:pic>
      <p:cxnSp>
        <p:nvCxnSpPr>
          <p:cNvPr id="10" name="Straight Arrow Connector 9">
            <a:extLst>
              <a:ext uri="{FF2B5EF4-FFF2-40B4-BE49-F238E27FC236}">
                <a16:creationId xmlns:a16="http://schemas.microsoft.com/office/drawing/2014/main" id="{D73B4BCF-15D4-934E-A89F-C0103630B583}"/>
              </a:ext>
            </a:extLst>
          </p:cNvPr>
          <p:cNvCxnSpPr>
            <a:cxnSpLocks/>
          </p:cNvCxnSpPr>
          <p:nvPr/>
        </p:nvCxnSpPr>
        <p:spPr bwMode="auto">
          <a:xfrm flipH="1">
            <a:off x="7574940" y="2395782"/>
            <a:ext cx="546652" cy="0"/>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211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BFF2-8B6D-DC4C-BFB3-F5F4C0D26F7E}"/>
              </a:ext>
            </a:extLst>
          </p:cNvPr>
          <p:cNvSpPr>
            <a:spLocks noGrp="1"/>
          </p:cNvSpPr>
          <p:nvPr>
            <p:ph type="title"/>
          </p:nvPr>
        </p:nvSpPr>
        <p:spPr/>
        <p:txBody>
          <a:bodyPr/>
          <a:lstStyle/>
          <a:p>
            <a:r>
              <a:rPr lang="en-US" dirty="0"/>
              <a:t>Quantum random access codes</a:t>
            </a:r>
          </a:p>
        </p:txBody>
      </p:sp>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8" name="Picture 7">
            <a:extLst>
              <a:ext uri="{FF2B5EF4-FFF2-40B4-BE49-F238E27FC236}">
                <a16:creationId xmlns:a16="http://schemas.microsoft.com/office/drawing/2014/main" id="{0374D0B7-C2C6-9A4C-A77A-4D35AF621A2E}"/>
              </a:ext>
            </a:extLst>
          </p:cNvPr>
          <p:cNvPicPr>
            <a:picLocks noChangeAspect="1"/>
          </p:cNvPicPr>
          <p:nvPr/>
        </p:nvPicPr>
        <p:blipFill>
          <a:blip r:embed="rId2"/>
          <a:stretch>
            <a:fillRect/>
          </a:stretch>
        </p:blipFill>
        <p:spPr>
          <a:xfrm>
            <a:off x="6978651" y="2286000"/>
            <a:ext cx="215900" cy="571500"/>
          </a:xfrm>
          <a:prstGeom prst="rect">
            <a:avLst/>
          </a:prstGeom>
        </p:spPr>
      </p:pic>
      <p:cxnSp>
        <p:nvCxnSpPr>
          <p:cNvPr id="9" name="Straight Arrow Connector 8">
            <a:extLst>
              <a:ext uri="{FF2B5EF4-FFF2-40B4-BE49-F238E27FC236}">
                <a16:creationId xmlns:a16="http://schemas.microsoft.com/office/drawing/2014/main" id="{F5336943-6B94-CC4C-9746-6D93F5F3B281}"/>
              </a:ext>
            </a:extLst>
          </p:cNvPr>
          <p:cNvCxnSpPr>
            <a:cxnSpLocks/>
          </p:cNvCxnSpPr>
          <p:nvPr/>
        </p:nvCxnSpPr>
        <p:spPr bwMode="auto">
          <a:xfrm flipH="1">
            <a:off x="7574940" y="2857500"/>
            <a:ext cx="546652" cy="0"/>
          </a:xfrm>
          <a:prstGeom prst="straightConnector1">
            <a:avLst/>
          </a:prstGeom>
          <a:ln w="19050">
            <a:solidFill>
              <a:srgbClr val="FF0000"/>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0" name="Picture 9" descr="A picture containing object, light, sitting, dark&#10;&#10;Description automatically generated">
            <a:extLst>
              <a:ext uri="{FF2B5EF4-FFF2-40B4-BE49-F238E27FC236}">
                <a16:creationId xmlns:a16="http://schemas.microsoft.com/office/drawing/2014/main" id="{5DE03C8B-BB9B-7B47-9D80-28B380BEFF36}"/>
              </a:ext>
            </a:extLst>
          </p:cNvPr>
          <p:cNvPicPr>
            <a:picLocks noChangeAspect="1"/>
          </p:cNvPicPr>
          <p:nvPr/>
        </p:nvPicPr>
        <p:blipFill>
          <a:blip r:embed="rId3"/>
          <a:stretch>
            <a:fillRect/>
          </a:stretch>
        </p:blipFill>
        <p:spPr>
          <a:xfrm>
            <a:off x="-166255" y="1200150"/>
            <a:ext cx="6320389" cy="2743200"/>
          </a:xfrm>
          <a:prstGeom prst="rect">
            <a:avLst/>
          </a:prstGeom>
        </p:spPr>
      </p:pic>
    </p:spTree>
    <p:extLst>
      <p:ext uri="{BB962C8B-B14F-4D97-AF65-F5344CB8AC3E}">
        <p14:creationId xmlns:p14="http://schemas.microsoft.com/office/powerpoint/2010/main" val="2026274973"/>
      </p:ext>
    </p:extLst>
  </p:cSld>
  <p:clrMapOvr>
    <a:masterClrMapping/>
  </p:clrMapOvr>
</p:sld>
</file>

<file path=ppt/theme/theme1.xml><?xml version="1.0" encoding="utf-8"?>
<a:theme xmlns:a="http://schemas.openxmlformats.org/drawingml/2006/main" name="IBM Quantum Master (Light)">
  <a:themeElements>
    <a:clrScheme name="Custom 17">
      <a:dk1>
        <a:srgbClr val="161616"/>
      </a:dk1>
      <a:lt1>
        <a:srgbClr val="FFFFFF"/>
      </a:lt1>
      <a:dk2>
        <a:srgbClr val="262626"/>
      </a:dk2>
      <a:lt2>
        <a:srgbClr val="F4F4F4"/>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Internal_Presentation_2021_V02" id="{C0D6BECC-41C1-3642-AE4D-E85ABAF7E1D3}" vid="{2F241BAE-D550-C042-9C31-610E0BF45092}"/>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(Light)</Template>
  <TotalTime>942</TotalTime>
  <Words>1692</Words>
  <Application>Microsoft Macintosh PowerPoint</Application>
  <PresentationFormat>On-screen Show (16:9)</PresentationFormat>
  <Paragraphs>365</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.AppleSystemUIFont</vt:lpstr>
      <vt:lpstr>Arial</vt:lpstr>
      <vt:lpstr>HelvNeue Light for IBM</vt:lpstr>
      <vt:lpstr>IBM Plex Sans</vt:lpstr>
      <vt:lpstr>IBM Plex Sans Light</vt:lpstr>
      <vt:lpstr>IBM Plex Sans SemiBold</vt:lpstr>
      <vt:lpstr>System Font Regular</vt:lpstr>
      <vt:lpstr>Wingdings</vt:lpstr>
      <vt:lpstr>IBM Quantum Master (Light)</vt:lpstr>
      <vt:lpstr>Approximate Optimisation Algorithms using  Quantum Relaxation</vt:lpstr>
      <vt:lpstr>Building Aircraft Wings with  Magic States</vt:lpstr>
      <vt:lpstr>Outline of today’s presentation</vt:lpstr>
      <vt:lpstr>Motivation</vt:lpstr>
      <vt:lpstr>Results</vt:lpstr>
      <vt:lpstr>MaxCut with Magic</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Quantum random access codes</vt:lpstr>
      <vt:lpstr>Magic bases</vt:lpstr>
      <vt:lpstr>Magic bases</vt:lpstr>
      <vt:lpstr>Magic bases</vt:lpstr>
      <vt:lpstr>Magic bases</vt:lpstr>
      <vt:lpstr>Magic bases</vt:lpstr>
      <vt:lpstr>MaxCut</vt:lpstr>
      <vt:lpstr>MaxCut</vt:lpstr>
      <vt:lpstr>MaxCut relaxation</vt:lpstr>
      <vt:lpstr>MaxCut relaxation</vt:lpstr>
      <vt:lpstr>MaxCut relaxation</vt:lpstr>
      <vt:lpstr>MaxCut relaxation</vt:lpstr>
      <vt:lpstr>MaxCut relaxation</vt:lpstr>
      <vt:lpstr>MaxCut relaxation</vt:lpstr>
      <vt:lpstr>MaxCut relaxation</vt:lpstr>
      <vt:lpstr>MaxCut relaxation</vt:lpstr>
      <vt:lpstr>MaxCut relaxation</vt:lpstr>
      <vt:lpstr>MaxCut relaxation</vt:lpstr>
      <vt:lpstr>MaxCut relaxation</vt:lpstr>
      <vt:lpstr>MaxCut relaxation</vt:lpstr>
      <vt:lpstr>PowerPoint Presentation</vt:lpstr>
      <vt:lpstr>VQE in order to find maximum-energy state</vt:lpstr>
      <vt:lpstr>VQE in order to find maximum-energy state</vt:lpstr>
      <vt:lpstr>VQE in order to find maximum-energy state</vt:lpstr>
      <vt:lpstr>VQE in order to find maximum-energy state</vt:lpstr>
      <vt:lpstr>VQE in order to find maximum-energy state</vt:lpstr>
      <vt:lpstr>Rounding</vt:lpstr>
      <vt:lpstr>Rounding via magic bases measurements</vt:lpstr>
      <vt:lpstr>Rounding procedure introduces randomness</vt:lpstr>
      <vt:lpstr>How effective is this rounding procedure?</vt:lpstr>
      <vt:lpstr>How effective is this rounding procedure?</vt:lpstr>
      <vt:lpstr>How effective is this rounding procedure?</vt:lpstr>
      <vt:lpstr>How effective is this rounding procedure?</vt:lpstr>
      <vt:lpstr>How effective is this rounding procedure?</vt:lpstr>
      <vt:lpstr>How effective is this rounding procedure?</vt:lpstr>
      <vt:lpstr>How effective is this rounding procedure?</vt:lpstr>
      <vt:lpstr>Numerical Simulations</vt:lpstr>
      <vt:lpstr>Numerical simulations</vt:lpstr>
      <vt:lpstr>Numerical simulations</vt:lpstr>
      <vt:lpstr>Was that the only algorithm?</vt:lpstr>
      <vt:lpstr>Deformations</vt:lpstr>
      <vt:lpstr>Deformations</vt:lpstr>
      <vt:lpstr>Deformations</vt:lpstr>
      <vt:lpstr>Deformations</vt:lpstr>
      <vt:lpstr>Deformations</vt:lpstr>
      <vt:lpstr>Deformations</vt:lpstr>
      <vt:lpstr>Deformations</vt:lpstr>
      <vt:lpstr>Deformations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Hadfield</dc:creator>
  <cp:lastModifiedBy>Charles Hadfield</cp:lastModifiedBy>
  <cp:revision>74</cp:revision>
  <dcterms:created xsi:type="dcterms:W3CDTF">2020-11-23T20:34:51Z</dcterms:created>
  <dcterms:modified xsi:type="dcterms:W3CDTF">2020-12-13T23:45:59Z</dcterms:modified>
</cp:coreProperties>
</file>